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5" r:id="rId3"/>
    <p:sldId id="260" r:id="rId4"/>
    <p:sldId id="261" r:id="rId5"/>
    <p:sldId id="256" r:id="rId6"/>
    <p:sldId id="259" r:id="rId7"/>
    <p:sldId id="264" r:id="rId8"/>
    <p:sldId id="263" r:id="rId9"/>
    <p:sldId id="262" r:id="rId10"/>
    <p:sldId id="257" r:id="rId11"/>
    <p:sldId id="266" r:id="rId12"/>
    <p:sldId id="268" r:id="rId13"/>
    <p:sldId id="269" r:id="rId14"/>
    <p:sldId id="270" r:id="rId15"/>
    <p:sldId id="271"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F39F89B-B2F8-4D50-871F-2AB3CFED0941}" type="datetimeFigureOut">
              <a:rPr lang="it-IT" smtClean="0"/>
              <a:t>18/05/2015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B4316B5-4333-494B-8D21-42380687269B}" type="slidenum">
              <a:rPr lang="it-IT" smtClean="0"/>
              <a:t>‹N›</a:t>
            </a:fld>
            <a:endParaRPr lang="it-IT"/>
          </a:p>
        </p:txBody>
      </p:sp>
    </p:spTree>
    <p:extLst>
      <p:ext uri="{BB962C8B-B14F-4D97-AF65-F5344CB8AC3E}">
        <p14:creationId xmlns:p14="http://schemas.microsoft.com/office/powerpoint/2010/main" val="2061434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F39F89B-B2F8-4D50-871F-2AB3CFED0941}" type="datetimeFigureOut">
              <a:rPr lang="it-IT" smtClean="0"/>
              <a:t>18/05/2015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B4316B5-4333-494B-8D21-42380687269B}" type="slidenum">
              <a:rPr lang="it-IT" smtClean="0"/>
              <a:t>‹N›</a:t>
            </a:fld>
            <a:endParaRPr lang="it-IT"/>
          </a:p>
        </p:txBody>
      </p:sp>
    </p:spTree>
    <p:extLst>
      <p:ext uri="{BB962C8B-B14F-4D97-AF65-F5344CB8AC3E}">
        <p14:creationId xmlns:p14="http://schemas.microsoft.com/office/powerpoint/2010/main" val="18788829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F39F89B-B2F8-4D50-871F-2AB3CFED0941}" type="datetimeFigureOut">
              <a:rPr lang="it-IT" smtClean="0"/>
              <a:t>18/05/2015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B4316B5-4333-494B-8D21-42380687269B}" type="slidenum">
              <a:rPr lang="it-IT" smtClean="0"/>
              <a:t>‹N›</a:t>
            </a:fld>
            <a:endParaRPr lang="it-IT"/>
          </a:p>
        </p:txBody>
      </p:sp>
    </p:spTree>
    <p:extLst>
      <p:ext uri="{BB962C8B-B14F-4D97-AF65-F5344CB8AC3E}">
        <p14:creationId xmlns:p14="http://schemas.microsoft.com/office/powerpoint/2010/main" val="12181995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F39F89B-B2F8-4D50-871F-2AB3CFED0941}" type="datetimeFigureOut">
              <a:rPr lang="it-IT" smtClean="0"/>
              <a:t>18/05/2015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B4316B5-4333-494B-8D21-42380687269B}" type="slidenum">
              <a:rPr lang="it-IT" smtClean="0"/>
              <a:t>‹N›</a:t>
            </a:fld>
            <a:endParaRPr lang="it-IT"/>
          </a:p>
        </p:txBody>
      </p:sp>
    </p:spTree>
    <p:extLst>
      <p:ext uri="{BB962C8B-B14F-4D97-AF65-F5344CB8AC3E}">
        <p14:creationId xmlns:p14="http://schemas.microsoft.com/office/powerpoint/2010/main" val="16159842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F39F89B-B2F8-4D50-871F-2AB3CFED0941}" type="datetimeFigureOut">
              <a:rPr lang="it-IT" smtClean="0"/>
              <a:t>18/05/2015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B4316B5-4333-494B-8D21-42380687269B}" type="slidenum">
              <a:rPr lang="it-IT" smtClean="0"/>
              <a:t>‹N›</a:t>
            </a:fld>
            <a:endParaRPr lang="it-IT"/>
          </a:p>
        </p:txBody>
      </p:sp>
    </p:spTree>
    <p:extLst>
      <p:ext uri="{BB962C8B-B14F-4D97-AF65-F5344CB8AC3E}">
        <p14:creationId xmlns:p14="http://schemas.microsoft.com/office/powerpoint/2010/main" val="19237206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F39F89B-B2F8-4D50-871F-2AB3CFED0941}" type="datetimeFigureOut">
              <a:rPr lang="it-IT" smtClean="0"/>
              <a:t>18/05/2015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B4316B5-4333-494B-8D21-42380687269B}" type="slidenum">
              <a:rPr lang="it-IT" smtClean="0"/>
              <a:t>‹N›</a:t>
            </a:fld>
            <a:endParaRPr lang="it-IT"/>
          </a:p>
        </p:txBody>
      </p:sp>
    </p:spTree>
    <p:extLst>
      <p:ext uri="{BB962C8B-B14F-4D97-AF65-F5344CB8AC3E}">
        <p14:creationId xmlns:p14="http://schemas.microsoft.com/office/powerpoint/2010/main" val="22232738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F39F89B-B2F8-4D50-871F-2AB3CFED0941}" type="datetimeFigureOut">
              <a:rPr lang="it-IT" smtClean="0"/>
              <a:t>18/05/2015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B4316B5-4333-494B-8D21-42380687269B}" type="slidenum">
              <a:rPr lang="it-IT" smtClean="0"/>
              <a:t>‹N›</a:t>
            </a:fld>
            <a:endParaRPr lang="it-IT"/>
          </a:p>
        </p:txBody>
      </p:sp>
    </p:spTree>
    <p:extLst>
      <p:ext uri="{BB962C8B-B14F-4D97-AF65-F5344CB8AC3E}">
        <p14:creationId xmlns:p14="http://schemas.microsoft.com/office/powerpoint/2010/main" val="3072418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F39F89B-B2F8-4D50-871F-2AB3CFED0941}" type="datetimeFigureOut">
              <a:rPr lang="it-IT" smtClean="0"/>
              <a:t>18/05/2015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B4316B5-4333-494B-8D21-42380687269B}" type="slidenum">
              <a:rPr lang="it-IT" smtClean="0"/>
              <a:t>‹N›</a:t>
            </a:fld>
            <a:endParaRPr lang="it-IT"/>
          </a:p>
        </p:txBody>
      </p:sp>
    </p:spTree>
    <p:extLst>
      <p:ext uri="{BB962C8B-B14F-4D97-AF65-F5344CB8AC3E}">
        <p14:creationId xmlns:p14="http://schemas.microsoft.com/office/powerpoint/2010/main" val="38836306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F39F89B-B2F8-4D50-871F-2AB3CFED0941}" type="datetimeFigureOut">
              <a:rPr lang="it-IT" smtClean="0"/>
              <a:t>18/05/2015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B4316B5-4333-494B-8D21-42380687269B}" type="slidenum">
              <a:rPr lang="it-IT" smtClean="0"/>
              <a:t>‹N›</a:t>
            </a:fld>
            <a:endParaRPr lang="it-IT"/>
          </a:p>
        </p:txBody>
      </p:sp>
    </p:spTree>
    <p:extLst>
      <p:ext uri="{BB962C8B-B14F-4D97-AF65-F5344CB8AC3E}">
        <p14:creationId xmlns:p14="http://schemas.microsoft.com/office/powerpoint/2010/main" val="1611049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F39F89B-B2F8-4D50-871F-2AB3CFED0941}" type="datetimeFigureOut">
              <a:rPr lang="it-IT" smtClean="0"/>
              <a:t>18/05/2015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B4316B5-4333-494B-8D21-42380687269B}" type="slidenum">
              <a:rPr lang="it-IT" smtClean="0"/>
              <a:t>‹N›</a:t>
            </a:fld>
            <a:endParaRPr lang="it-IT"/>
          </a:p>
        </p:txBody>
      </p:sp>
    </p:spTree>
    <p:extLst>
      <p:ext uri="{BB962C8B-B14F-4D97-AF65-F5344CB8AC3E}">
        <p14:creationId xmlns:p14="http://schemas.microsoft.com/office/powerpoint/2010/main" val="27989195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F39F89B-B2F8-4D50-871F-2AB3CFED0941}" type="datetimeFigureOut">
              <a:rPr lang="it-IT" smtClean="0"/>
              <a:t>18/05/2015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B4316B5-4333-494B-8D21-42380687269B}" type="slidenum">
              <a:rPr lang="it-IT" smtClean="0"/>
              <a:t>‹N›</a:t>
            </a:fld>
            <a:endParaRPr lang="it-IT"/>
          </a:p>
        </p:txBody>
      </p:sp>
    </p:spTree>
    <p:extLst>
      <p:ext uri="{BB962C8B-B14F-4D97-AF65-F5344CB8AC3E}">
        <p14:creationId xmlns:p14="http://schemas.microsoft.com/office/powerpoint/2010/main" val="33167132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artisticGlass/>
                    </a14:imgEffect>
                    <a14:imgEffect>
                      <a14:sharpenSoften amount="-100000"/>
                    </a14:imgEffect>
                  </a14:imgLayer>
                </a14:imgProps>
              </a:ext>
            </a:extLst>
          </a:blip>
          <a:srcRect/>
          <a:stretch>
            <a:fillRect t="-39000" b="-39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9F89B-B2F8-4D50-871F-2AB3CFED0941}" type="datetimeFigureOut">
              <a:rPr lang="it-IT" smtClean="0"/>
              <a:t>18/05/2015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4316B5-4333-494B-8D21-42380687269B}" type="slidenum">
              <a:rPr lang="it-IT" smtClean="0"/>
              <a:t>‹N›</a:t>
            </a:fld>
            <a:endParaRPr lang="it-IT"/>
          </a:p>
        </p:txBody>
      </p:sp>
    </p:spTree>
    <p:extLst>
      <p:ext uri="{BB962C8B-B14F-4D97-AF65-F5344CB8AC3E}">
        <p14:creationId xmlns:p14="http://schemas.microsoft.com/office/powerpoint/2010/main" val="2506988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microsoft.com/office/2007/relationships/hdphoto" Target="../media/hdphoto1.wdp"/><Relationship Id="rId7" Type="http://schemas.openxmlformats.org/officeDocument/2006/relationships/slide" Target="slide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4.xml"/><Relationship Id="rId10" Type="http://schemas.openxmlformats.org/officeDocument/2006/relationships/slide" Target="slide11.xml"/><Relationship Id="rId4" Type="http://schemas.openxmlformats.org/officeDocument/2006/relationships/slide" Target="slide3.xml"/><Relationship Id="rId9" Type="http://schemas.openxmlformats.org/officeDocument/2006/relationships/slide" Target="slide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p:txBody>
          <a:bodyPr>
            <a:normAutofit/>
          </a:bodyPr>
          <a:lstStyle/>
          <a:p>
            <a:r>
              <a:rPr lang="it-IT" sz="4400" dirty="0" smtClean="0">
                <a:solidFill>
                  <a:schemeClr val="bg1"/>
                </a:solidFill>
                <a:latin typeface="Snap ITC" panose="04040A07060A02020202" pitchFamily="82" charset="0"/>
              </a:rPr>
              <a:t>IL GERMANIO</a:t>
            </a:r>
            <a:endParaRPr lang="it-IT" sz="4400" dirty="0">
              <a:solidFill>
                <a:schemeClr val="bg1"/>
              </a:solidFill>
              <a:latin typeface="Snap ITC" panose="04040A07060A02020202" pitchFamily="82" charset="0"/>
            </a:endParaRPr>
          </a:p>
        </p:txBody>
      </p:sp>
      <p:sp>
        <p:nvSpPr>
          <p:cNvPr id="6" name="CasellaDiTesto 5"/>
          <p:cNvSpPr txBox="1"/>
          <p:nvPr/>
        </p:nvSpPr>
        <p:spPr>
          <a:xfrm>
            <a:off x="1337111" y="5377253"/>
            <a:ext cx="6408712" cy="369332"/>
          </a:xfrm>
          <a:prstGeom prst="rect">
            <a:avLst/>
          </a:prstGeom>
          <a:noFill/>
        </p:spPr>
        <p:txBody>
          <a:bodyPr wrap="square" rtlCol="0">
            <a:spAutoFit/>
          </a:bodyPr>
          <a:lstStyle/>
          <a:p>
            <a:endParaRPr lang="it-IT" dirty="0"/>
          </a:p>
        </p:txBody>
      </p:sp>
      <p:sp>
        <p:nvSpPr>
          <p:cNvPr id="7" name="CasellaDiTesto 6"/>
          <p:cNvSpPr txBox="1"/>
          <p:nvPr/>
        </p:nvSpPr>
        <p:spPr>
          <a:xfrm>
            <a:off x="1541124" y="5157192"/>
            <a:ext cx="5982135" cy="707886"/>
          </a:xfrm>
          <a:prstGeom prst="rect">
            <a:avLst/>
          </a:prstGeom>
          <a:noFill/>
        </p:spPr>
        <p:txBody>
          <a:bodyPr wrap="square" rtlCol="0">
            <a:spAutoFit/>
          </a:bodyPr>
          <a:lstStyle/>
          <a:p>
            <a:pPr algn="ctr"/>
            <a:r>
              <a:rPr lang="it-IT" sz="2000" dirty="0" smtClean="0">
                <a:solidFill>
                  <a:schemeClr val="bg1"/>
                </a:solidFill>
                <a:latin typeface="Snap ITC" panose="04040A07060A02020202" pitchFamily="82" charset="0"/>
              </a:rPr>
              <a:t>Storia, caratteristiche, produzione, usi e applicazioni</a:t>
            </a:r>
            <a:r>
              <a:rPr lang="it-IT" sz="2000" dirty="0" smtClean="0">
                <a:solidFill>
                  <a:schemeClr val="bg1"/>
                </a:solidFill>
              </a:rPr>
              <a:t>.</a:t>
            </a:r>
            <a:endParaRPr lang="it-IT" sz="2000" dirty="0">
              <a:solidFill>
                <a:schemeClr val="bg1"/>
              </a:solidFill>
            </a:endParaRPr>
          </a:p>
        </p:txBody>
      </p:sp>
      <p:sp>
        <p:nvSpPr>
          <p:cNvPr id="5" name="Rettangolo 4"/>
          <p:cNvSpPr/>
          <p:nvPr/>
        </p:nvSpPr>
        <p:spPr>
          <a:xfrm>
            <a:off x="323528" y="1988840"/>
            <a:ext cx="8568952" cy="1754326"/>
          </a:xfrm>
          <a:prstGeom prst="rect">
            <a:avLst/>
          </a:prstGeom>
          <a:noFill/>
        </p:spPr>
        <p:txBody>
          <a:bodyPr wrap="square" lIns="91440" tIns="45720" rIns="91440" bIns="45720">
            <a:spAutoFit/>
          </a:bodyPr>
          <a:lstStyle/>
          <a:p>
            <a:pPr algn="ctr"/>
            <a:r>
              <a:rPr lang="it-IT"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nap ITC" panose="04040A07060A02020202" pitchFamily="82" charset="0"/>
              </a:rPr>
              <a:t>PROGETTO ADOTTA UN ELEMENTO</a:t>
            </a:r>
            <a:endParaRPr lang="it-IT"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nap ITC" panose="04040A07060A02020202" pitchFamily="82" charset="0"/>
            </a:endParaRPr>
          </a:p>
        </p:txBody>
      </p:sp>
    </p:spTree>
    <p:extLst>
      <p:ext uri="{BB962C8B-B14F-4D97-AF65-F5344CB8AC3E}">
        <p14:creationId xmlns:p14="http://schemas.microsoft.com/office/powerpoint/2010/main" val="13321878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259632" y="548680"/>
            <a:ext cx="6768752" cy="830997"/>
          </a:xfrm>
          <a:prstGeom prst="rect">
            <a:avLst/>
          </a:prstGeom>
          <a:noFill/>
        </p:spPr>
        <p:txBody>
          <a:bodyPr wrap="square" rtlCol="0">
            <a:spAutoFit/>
          </a:bodyPr>
          <a:lstStyle/>
          <a:p>
            <a:pPr algn="ctr"/>
            <a:r>
              <a:rPr lang="it-IT" sz="4800" b="1" dirty="0" smtClean="0">
                <a:solidFill>
                  <a:schemeClr val="bg1"/>
                </a:solidFill>
                <a:latin typeface="Andalus" panose="02020603050405020304" pitchFamily="18" charset="-78"/>
                <a:cs typeface="Andalus" panose="02020603050405020304" pitchFamily="18" charset="-78"/>
              </a:rPr>
              <a:t>GERMANIO ORGANICO</a:t>
            </a:r>
            <a:endParaRPr lang="it-IT" sz="4800" b="1" dirty="0">
              <a:solidFill>
                <a:schemeClr val="bg1"/>
              </a:solidFill>
              <a:latin typeface="Andalus" panose="02020603050405020304" pitchFamily="18" charset="-78"/>
              <a:cs typeface="Andalus" panose="02020603050405020304" pitchFamily="18" charset="-78"/>
            </a:endParaRPr>
          </a:p>
        </p:txBody>
      </p:sp>
      <p:sp>
        <p:nvSpPr>
          <p:cNvPr id="7" name="CasellaDiTesto 6"/>
          <p:cNvSpPr txBox="1"/>
          <p:nvPr/>
        </p:nvSpPr>
        <p:spPr>
          <a:xfrm>
            <a:off x="827584" y="1429237"/>
            <a:ext cx="7200800" cy="1323439"/>
          </a:xfrm>
          <a:prstGeom prst="rect">
            <a:avLst/>
          </a:prstGeom>
          <a:noFill/>
        </p:spPr>
        <p:txBody>
          <a:bodyPr wrap="square" rtlCol="0">
            <a:spAutoFit/>
          </a:bodyPr>
          <a:lstStyle/>
          <a:p>
            <a:r>
              <a:rPr lang="it-IT" sz="2000" b="1" dirty="0" smtClean="0">
                <a:solidFill>
                  <a:schemeClr val="bg1"/>
                </a:solidFill>
                <a:latin typeface="Andalus" panose="02020603050405020304" pitchFamily="18" charset="-78"/>
                <a:cs typeface="Andalus" panose="02020603050405020304" pitchFamily="18" charset="-78"/>
              </a:rPr>
              <a:t>Il Germanio Organico (</a:t>
            </a:r>
            <a:r>
              <a:rPr lang="it-IT" sz="2000" b="1" dirty="0" err="1" smtClean="0">
                <a:solidFill>
                  <a:schemeClr val="bg1"/>
                </a:solidFill>
                <a:latin typeface="Andalus" panose="02020603050405020304" pitchFamily="18" charset="-78"/>
                <a:cs typeface="Andalus" panose="02020603050405020304" pitchFamily="18" charset="-78"/>
              </a:rPr>
              <a:t>Ge</a:t>
            </a:r>
            <a:r>
              <a:rPr lang="it-IT" sz="2000" b="1" dirty="0" smtClean="0">
                <a:solidFill>
                  <a:schemeClr val="bg1"/>
                </a:solidFill>
                <a:latin typeface="Andalus" panose="02020603050405020304" pitchFamily="18" charset="-78"/>
                <a:cs typeface="Andalus" panose="02020603050405020304" pitchFamily="18" charset="-78"/>
              </a:rPr>
              <a:t> 132 o Bis-</a:t>
            </a:r>
            <a:r>
              <a:rPr lang="it-IT" sz="2000" b="1" dirty="0" err="1" smtClean="0">
                <a:solidFill>
                  <a:schemeClr val="bg1"/>
                </a:solidFill>
                <a:latin typeface="Andalus" panose="02020603050405020304" pitchFamily="18" charset="-78"/>
                <a:cs typeface="Andalus" panose="02020603050405020304" pitchFamily="18" charset="-78"/>
              </a:rPr>
              <a:t>carbossietile</a:t>
            </a:r>
            <a:r>
              <a:rPr lang="it-IT" sz="2000" b="1" dirty="0" smtClean="0">
                <a:solidFill>
                  <a:schemeClr val="bg1"/>
                </a:solidFill>
                <a:latin typeface="Andalus" panose="02020603050405020304" pitchFamily="18" charset="-78"/>
                <a:cs typeface="Andalus" panose="02020603050405020304" pitchFamily="18" charset="-78"/>
              </a:rPr>
              <a:t> Germanio sesquiossido) è un minerale traccia, un composto organometallico del germanio scoperto dal Dr </a:t>
            </a:r>
            <a:r>
              <a:rPr lang="it-IT" sz="2000" b="1" dirty="0" err="1" smtClean="0">
                <a:solidFill>
                  <a:schemeClr val="bg1"/>
                </a:solidFill>
                <a:latin typeface="Andalus" panose="02020603050405020304" pitchFamily="18" charset="-78"/>
                <a:cs typeface="Andalus" panose="02020603050405020304" pitchFamily="18" charset="-78"/>
              </a:rPr>
              <a:t>Kazuhiko</a:t>
            </a:r>
            <a:r>
              <a:rPr lang="it-IT" sz="2000" b="1" dirty="0" smtClean="0">
                <a:solidFill>
                  <a:schemeClr val="bg1"/>
                </a:solidFill>
                <a:latin typeface="Andalus" panose="02020603050405020304" pitchFamily="18" charset="-78"/>
                <a:cs typeface="Andalus" panose="02020603050405020304" pitchFamily="18" charset="-78"/>
              </a:rPr>
              <a:t> </a:t>
            </a:r>
            <a:r>
              <a:rPr lang="it-IT" sz="2000" b="1" dirty="0" err="1" smtClean="0">
                <a:solidFill>
                  <a:schemeClr val="bg1"/>
                </a:solidFill>
                <a:latin typeface="Andalus" panose="02020603050405020304" pitchFamily="18" charset="-78"/>
                <a:cs typeface="Andalus" panose="02020603050405020304" pitchFamily="18" charset="-78"/>
              </a:rPr>
              <a:t>Asai</a:t>
            </a:r>
            <a:r>
              <a:rPr lang="it-IT" sz="2000" b="1" dirty="0" smtClean="0">
                <a:solidFill>
                  <a:schemeClr val="bg1"/>
                </a:solidFill>
                <a:latin typeface="Andalus" panose="02020603050405020304" pitchFamily="18" charset="-78"/>
                <a:cs typeface="Andalus" panose="02020603050405020304" pitchFamily="18" charset="-78"/>
              </a:rPr>
              <a:t> nel 1945. Il primo Germanio Organico  è sintetizzato verso la fine degli anni </a:t>
            </a:r>
            <a:r>
              <a:rPr lang="it-IT" sz="2000" b="1" dirty="0" smtClean="0">
                <a:solidFill>
                  <a:schemeClr val="bg1"/>
                </a:solidFill>
                <a:latin typeface="Andalus" panose="02020603050405020304" pitchFamily="18" charset="-78"/>
                <a:cs typeface="Andalus" panose="02020603050405020304" pitchFamily="18" charset="-78"/>
              </a:rPr>
              <a:t>60.</a:t>
            </a:r>
            <a:endParaRPr lang="it-IT" sz="2000" b="1" dirty="0">
              <a:solidFill>
                <a:schemeClr val="bg1"/>
              </a:solidFill>
              <a:latin typeface="Andalus" panose="02020603050405020304" pitchFamily="18" charset="-78"/>
              <a:cs typeface="Andalus" panose="02020603050405020304" pitchFamily="18" charset="-78"/>
            </a:endParaRPr>
          </a:p>
        </p:txBody>
      </p:sp>
      <p:sp>
        <p:nvSpPr>
          <p:cNvPr id="8" name="CasellaDiTesto 7"/>
          <p:cNvSpPr txBox="1"/>
          <p:nvPr/>
        </p:nvSpPr>
        <p:spPr>
          <a:xfrm>
            <a:off x="2663788" y="3114543"/>
            <a:ext cx="4248472" cy="400110"/>
          </a:xfrm>
          <a:prstGeom prst="rect">
            <a:avLst/>
          </a:prstGeom>
          <a:noFill/>
        </p:spPr>
        <p:txBody>
          <a:bodyPr wrap="square" rtlCol="0">
            <a:spAutoFit/>
          </a:bodyPr>
          <a:lstStyle/>
          <a:p>
            <a:pPr algn="ctr"/>
            <a:r>
              <a:rPr lang="it-IT" sz="2000" b="1" dirty="0" smtClean="0">
                <a:solidFill>
                  <a:schemeClr val="bg1"/>
                </a:solidFill>
                <a:latin typeface="Andalus" panose="02020603050405020304" pitchFamily="18" charset="-78"/>
                <a:cs typeface="Andalus" panose="02020603050405020304" pitchFamily="18" charset="-78"/>
              </a:rPr>
              <a:t>Proprietà del Germanio  organico</a:t>
            </a:r>
            <a:endParaRPr lang="it-IT" sz="2000" b="1" dirty="0">
              <a:solidFill>
                <a:schemeClr val="bg1"/>
              </a:solidFill>
              <a:latin typeface="Andalus" panose="02020603050405020304" pitchFamily="18" charset="-78"/>
              <a:cs typeface="Andalus" panose="02020603050405020304" pitchFamily="18" charset="-78"/>
            </a:endParaRPr>
          </a:p>
        </p:txBody>
      </p:sp>
      <p:sp>
        <p:nvSpPr>
          <p:cNvPr id="10" name="CasellaDiTesto 9"/>
          <p:cNvSpPr txBox="1"/>
          <p:nvPr/>
        </p:nvSpPr>
        <p:spPr>
          <a:xfrm>
            <a:off x="20929" y="4186132"/>
            <a:ext cx="3096344" cy="369332"/>
          </a:xfrm>
          <a:prstGeom prst="rect">
            <a:avLst/>
          </a:prstGeom>
          <a:noFill/>
        </p:spPr>
        <p:txBody>
          <a:bodyPr wrap="square" rtlCol="0">
            <a:spAutoFit/>
          </a:bodyPr>
          <a:lstStyle/>
          <a:p>
            <a:r>
              <a:rPr lang="it-IT" b="1" dirty="0" smtClean="0">
                <a:solidFill>
                  <a:schemeClr val="bg1"/>
                </a:solidFill>
                <a:latin typeface="Andalus" panose="02020603050405020304" pitchFamily="18" charset="-78"/>
                <a:cs typeface="Andalus" panose="02020603050405020304" pitchFamily="18" charset="-78"/>
              </a:rPr>
              <a:t>Proprietà immunostimolanti</a:t>
            </a:r>
            <a:endParaRPr lang="it-IT" b="1" dirty="0">
              <a:solidFill>
                <a:schemeClr val="bg1"/>
              </a:solidFill>
              <a:latin typeface="Andalus" panose="02020603050405020304" pitchFamily="18" charset="-78"/>
              <a:cs typeface="Andalus" panose="02020603050405020304" pitchFamily="18" charset="-78"/>
            </a:endParaRPr>
          </a:p>
        </p:txBody>
      </p:sp>
      <p:sp>
        <p:nvSpPr>
          <p:cNvPr id="11" name="CasellaDiTesto 10"/>
          <p:cNvSpPr txBox="1"/>
          <p:nvPr/>
        </p:nvSpPr>
        <p:spPr>
          <a:xfrm>
            <a:off x="683568" y="5075892"/>
            <a:ext cx="2880320" cy="369332"/>
          </a:xfrm>
          <a:prstGeom prst="rect">
            <a:avLst/>
          </a:prstGeom>
          <a:noFill/>
        </p:spPr>
        <p:txBody>
          <a:bodyPr wrap="square" rtlCol="0">
            <a:spAutoFit/>
          </a:bodyPr>
          <a:lstStyle/>
          <a:p>
            <a:r>
              <a:rPr lang="it-IT" b="1" dirty="0" smtClean="0">
                <a:solidFill>
                  <a:schemeClr val="bg1"/>
                </a:solidFill>
                <a:latin typeface="Andalus" panose="02020603050405020304" pitchFamily="18" charset="-78"/>
                <a:cs typeface="Andalus" panose="02020603050405020304" pitchFamily="18" charset="-78"/>
              </a:rPr>
              <a:t>Proprietà antiossidanti</a:t>
            </a:r>
            <a:endParaRPr lang="it-IT" b="1" dirty="0">
              <a:solidFill>
                <a:schemeClr val="bg1"/>
              </a:solidFill>
              <a:latin typeface="Andalus" panose="02020603050405020304" pitchFamily="18" charset="-78"/>
              <a:cs typeface="Andalus" panose="02020603050405020304" pitchFamily="18" charset="-78"/>
            </a:endParaRPr>
          </a:p>
        </p:txBody>
      </p:sp>
      <p:sp>
        <p:nvSpPr>
          <p:cNvPr id="12" name="CasellaDiTesto 11"/>
          <p:cNvSpPr txBox="1"/>
          <p:nvPr/>
        </p:nvSpPr>
        <p:spPr>
          <a:xfrm>
            <a:off x="503548" y="6165304"/>
            <a:ext cx="2448272" cy="369332"/>
          </a:xfrm>
          <a:prstGeom prst="rect">
            <a:avLst/>
          </a:prstGeom>
          <a:noFill/>
        </p:spPr>
        <p:txBody>
          <a:bodyPr wrap="square" rtlCol="0">
            <a:spAutoFit/>
          </a:bodyPr>
          <a:lstStyle/>
          <a:p>
            <a:r>
              <a:rPr lang="it-IT" b="1" dirty="0" smtClean="0">
                <a:solidFill>
                  <a:schemeClr val="bg1"/>
                </a:solidFill>
                <a:latin typeface="Andalus" panose="02020603050405020304" pitchFamily="18" charset="-78"/>
                <a:cs typeface="Andalus" panose="02020603050405020304" pitchFamily="18" charset="-78"/>
              </a:rPr>
              <a:t>Proprietà </a:t>
            </a:r>
            <a:r>
              <a:rPr lang="it-IT" b="1" dirty="0" err="1" smtClean="0">
                <a:solidFill>
                  <a:schemeClr val="bg1"/>
                </a:solidFill>
                <a:latin typeface="Andalus" panose="02020603050405020304" pitchFamily="18" charset="-78"/>
                <a:cs typeface="Andalus" panose="02020603050405020304" pitchFamily="18" charset="-78"/>
              </a:rPr>
              <a:t>antiischemica</a:t>
            </a:r>
            <a:endParaRPr lang="it-IT" b="1" dirty="0">
              <a:solidFill>
                <a:schemeClr val="bg1"/>
              </a:solidFill>
              <a:latin typeface="Andalus" panose="02020603050405020304" pitchFamily="18" charset="-78"/>
              <a:cs typeface="Andalus" panose="02020603050405020304" pitchFamily="18" charset="-78"/>
            </a:endParaRPr>
          </a:p>
        </p:txBody>
      </p:sp>
      <p:sp>
        <p:nvSpPr>
          <p:cNvPr id="13" name="CasellaDiTesto 12"/>
          <p:cNvSpPr txBox="1"/>
          <p:nvPr/>
        </p:nvSpPr>
        <p:spPr>
          <a:xfrm>
            <a:off x="5724128" y="3678046"/>
            <a:ext cx="3240360" cy="369332"/>
          </a:xfrm>
          <a:prstGeom prst="rect">
            <a:avLst/>
          </a:prstGeom>
          <a:noFill/>
        </p:spPr>
        <p:txBody>
          <a:bodyPr wrap="square" rtlCol="0">
            <a:spAutoFit/>
          </a:bodyPr>
          <a:lstStyle/>
          <a:p>
            <a:r>
              <a:rPr lang="it-IT" b="1" dirty="0" smtClean="0">
                <a:solidFill>
                  <a:schemeClr val="bg1"/>
                </a:solidFill>
                <a:latin typeface="Andalus" panose="02020603050405020304" pitchFamily="18" charset="-78"/>
                <a:cs typeface="Andalus" panose="02020603050405020304" pitchFamily="18" charset="-78"/>
              </a:rPr>
              <a:t>Eliminazione dei metalli tossici</a:t>
            </a:r>
            <a:endParaRPr lang="it-IT" b="1" dirty="0">
              <a:solidFill>
                <a:schemeClr val="bg1"/>
              </a:solidFill>
              <a:latin typeface="Andalus" panose="02020603050405020304" pitchFamily="18" charset="-78"/>
              <a:cs typeface="Andalus" panose="02020603050405020304" pitchFamily="18" charset="-78"/>
            </a:endParaRPr>
          </a:p>
        </p:txBody>
      </p:sp>
      <p:sp>
        <p:nvSpPr>
          <p:cNvPr id="14" name="CasellaDiTesto 13"/>
          <p:cNvSpPr txBox="1"/>
          <p:nvPr/>
        </p:nvSpPr>
        <p:spPr>
          <a:xfrm>
            <a:off x="5299751" y="4405294"/>
            <a:ext cx="3708412" cy="369332"/>
          </a:xfrm>
          <a:prstGeom prst="rect">
            <a:avLst/>
          </a:prstGeom>
          <a:noFill/>
        </p:spPr>
        <p:txBody>
          <a:bodyPr wrap="square" rtlCol="0">
            <a:spAutoFit/>
          </a:bodyPr>
          <a:lstStyle/>
          <a:p>
            <a:r>
              <a:rPr lang="it-IT" b="1" dirty="0" smtClean="0">
                <a:solidFill>
                  <a:schemeClr val="bg1"/>
                </a:solidFill>
                <a:latin typeface="Andalus" panose="02020603050405020304" pitchFamily="18" charset="-78"/>
                <a:cs typeface="Andalus" panose="02020603050405020304" pitchFamily="18" charset="-78"/>
              </a:rPr>
              <a:t>Proprietà </a:t>
            </a:r>
            <a:r>
              <a:rPr lang="it-IT" b="1" dirty="0" err="1" smtClean="0">
                <a:solidFill>
                  <a:schemeClr val="bg1"/>
                </a:solidFill>
                <a:latin typeface="Andalus" panose="02020603050405020304" pitchFamily="18" charset="-78"/>
                <a:cs typeface="Andalus" panose="02020603050405020304" pitchFamily="18" charset="-78"/>
              </a:rPr>
              <a:t>antimiloidosi</a:t>
            </a:r>
            <a:endParaRPr lang="it-IT" b="1" dirty="0">
              <a:solidFill>
                <a:schemeClr val="bg1"/>
              </a:solidFill>
              <a:latin typeface="Andalus" panose="02020603050405020304" pitchFamily="18" charset="-78"/>
              <a:cs typeface="Andalus" panose="02020603050405020304" pitchFamily="18" charset="-78"/>
            </a:endParaRPr>
          </a:p>
        </p:txBody>
      </p:sp>
      <p:sp>
        <p:nvSpPr>
          <p:cNvPr id="15" name="CasellaDiTesto 14"/>
          <p:cNvSpPr txBox="1"/>
          <p:nvPr/>
        </p:nvSpPr>
        <p:spPr>
          <a:xfrm>
            <a:off x="4967536" y="5152095"/>
            <a:ext cx="4176464" cy="369332"/>
          </a:xfrm>
          <a:prstGeom prst="rect">
            <a:avLst/>
          </a:prstGeom>
          <a:noFill/>
        </p:spPr>
        <p:txBody>
          <a:bodyPr wrap="square" rtlCol="0">
            <a:spAutoFit/>
          </a:bodyPr>
          <a:lstStyle/>
          <a:p>
            <a:r>
              <a:rPr lang="it-IT" b="1" dirty="0" smtClean="0">
                <a:solidFill>
                  <a:schemeClr val="bg1"/>
                </a:solidFill>
                <a:latin typeface="Andalus" panose="02020603050405020304" pitchFamily="18" charset="-78"/>
                <a:cs typeface="Andalus" panose="02020603050405020304" pitchFamily="18" charset="-78"/>
              </a:rPr>
              <a:t>Proprietà analgesiche</a:t>
            </a:r>
            <a:endParaRPr lang="it-IT" b="1" dirty="0">
              <a:solidFill>
                <a:schemeClr val="bg1"/>
              </a:solidFill>
              <a:latin typeface="Andalus" panose="02020603050405020304" pitchFamily="18" charset="-78"/>
              <a:cs typeface="Andalus" panose="02020603050405020304" pitchFamily="18" charset="-78"/>
            </a:endParaRPr>
          </a:p>
        </p:txBody>
      </p:sp>
      <p:sp>
        <p:nvSpPr>
          <p:cNvPr id="16" name="CasellaDiTesto 15"/>
          <p:cNvSpPr txBox="1"/>
          <p:nvPr/>
        </p:nvSpPr>
        <p:spPr>
          <a:xfrm>
            <a:off x="4214072" y="6084004"/>
            <a:ext cx="3888432" cy="369332"/>
          </a:xfrm>
          <a:prstGeom prst="rect">
            <a:avLst/>
          </a:prstGeom>
          <a:noFill/>
        </p:spPr>
        <p:txBody>
          <a:bodyPr wrap="square" rtlCol="0">
            <a:spAutoFit/>
          </a:bodyPr>
          <a:lstStyle/>
          <a:p>
            <a:r>
              <a:rPr lang="it-IT" b="1" dirty="0" smtClean="0">
                <a:solidFill>
                  <a:schemeClr val="bg1"/>
                </a:solidFill>
                <a:latin typeface="Andalus" panose="02020603050405020304" pitchFamily="18" charset="-78"/>
                <a:cs typeface="Andalus" panose="02020603050405020304" pitchFamily="18" charset="-78"/>
              </a:rPr>
              <a:t>Effetti benefici sulle malattie</a:t>
            </a:r>
            <a:endParaRPr lang="it-IT" b="1" dirty="0">
              <a:solidFill>
                <a:schemeClr val="bg1"/>
              </a:solidFill>
              <a:latin typeface="Andalus" panose="02020603050405020304" pitchFamily="18" charset="-78"/>
              <a:cs typeface="Andalus" panose="02020603050405020304" pitchFamily="18" charset="-78"/>
            </a:endParaRPr>
          </a:p>
        </p:txBody>
      </p:sp>
      <p:cxnSp>
        <p:nvCxnSpPr>
          <p:cNvPr id="20" name="Connettore 2 19"/>
          <p:cNvCxnSpPr/>
          <p:nvPr/>
        </p:nvCxnSpPr>
        <p:spPr>
          <a:xfrm flipH="1">
            <a:off x="1601729" y="3358932"/>
            <a:ext cx="1170073" cy="80059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flipH="1">
            <a:off x="2771801" y="3573016"/>
            <a:ext cx="792087" cy="15028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flipH="1">
            <a:off x="2771802" y="3678046"/>
            <a:ext cx="1080118" cy="240595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a:off x="6732240" y="3358932"/>
            <a:ext cx="926595" cy="3191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ttore 2 29"/>
          <p:cNvCxnSpPr/>
          <p:nvPr/>
        </p:nvCxnSpPr>
        <p:spPr>
          <a:xfrm>
            <a:off x="5299751" y="3573016"/>
            <a:ext cx="280361" cy="79778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ttore 2 31"/>
          <p:cNvCxnSpPr/>
          <p:nvPr/>
        </p:nvCxnSpPr>
        <p:spPr>
          <a:xfrm>
            <a:off x="4788024" y="3573016"/>
            <a:ext cx="360040" cy="136295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a:off x="4427984" y="3678046"/>
            <a:ext cx="36093" cy="21703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Pagina iniziale 1">
            <a:hlinkClick r:id="rId2" action="ppaction://hlinksldjump" highlightClick="1"/>
          </p:cNvPr>
          <p:cNvSpPr/>
          <p:nvPr/>
        </p:nvSpPr>
        <p:spPr>
          <a:xfrm>
            <a:off x="8172400" y="6165304"/>
            <a:ext cx="792088" cy="576064"/>
          </a:xfrm>
          <a:prstGeom prst="actionButtonHom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203473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41124" y="231031"/>
            <a:ext cx="7272808" cy="584775"/>
          </a:xfrm>
          <a:prstGeom prst="rect">
            <a:avLst/>
          </a:prstGeom>
          <a:noFill/>
        </p:spPr>
        <p:txBody>
          <a:bodyPr wrap="square" rtlCol="0">
            <a:spAutoFit/>
          </a:bodyPr>
          <a:lstStyle/>
          <a:p>
            <a:pPr algn="ctr"/>
            <a:r>
              <a:rPr lang="it-IT" sz="3200" b="1" dirty="0" smtClean="0">
                <a:solidFill>
                  <a:schemeClr val="bg1"/>
                </a:solidFill>
                <a:latin typeface="Andalus" panose="02020603050405020304" pitchFamily="18" charset="-78"/>
                <a:cs typeface="Andalus" panose="02020603050405020304" pitchFamily="18" charset="-78"/>
              </a:rPr>
              <a:t>NEL COMMERCIO E NEGLI ALIMENTI</a:t>
            </a:r>
            <a:endParaRPr lang="it-IT" sz="3200" b="1" dirty="0">
              <a:solidFill>
                <a:schemeClr val="bg1"/>
              </a:solidFill>
              <a:latin typeface="Andalus" panose="02020603050405020304" pitchFamily="18" charset="-78"/>
              <a:cs typeface="Andalus" panose="02020603050405020304" pitchFamily="18" charset="-78"/>
            </a:endParaRPr>
          </a:p>
        </p:txBody>
      </p:sp>
      <p:sp>
        <p:nvSpPr>
          <p:cNvPr id="3" name="CasellaDiTesto 2"/>
          <p:cNvSpPr txBox="1"/>
          <p:nvPr/>
        </p:nvSpPr>
        <p:spPr>
          <a:xfrm>
            <a:off x="827584" y="908720"/>
            <a:ext cx="4176464" cy="1323439"/>
          </a:xfrm>
          <a:prstGeom prst="rect">
            <a:avLst/>
          </a:prstGeom>
          <a:noFill/>
        </p:spPr>
        <p:txBody>
          <a:bodyPr wrap="square" rtlCol="0">
            <a:spAutoFit/>
          </a:bodyPr>
          <a:lstStyle/>
          <a:p>
            <a:r>
              <a:rPr lang="it-IT" sz="1600" b="1" dirty="0" smtClean="0">
                <a:solidFill>
                  <a:schemeClr val="bg1"/>
                </a:solidFill>
                <a:latin typeface="Andalus" panose="02020603050405020304" pitchFamily="18" charset="-78"/>
                <a:cs typeface="Andalus" panose="02020603050405020304" pitchFamily="18" charset="-78"/>
              </a:rPr>
              <a:t>In commercio il Ge-132 è disponibile in capsule o tavolette </a:t>
            </a:r>
            <a:r>
              <a:rPr lang="it-IT" sz="1600" b="1" dirty="0" smtClean="0">
                <a:solidFill>
                  <a:schemeClr val="bg1"/>
                </a:solidFill>
                <a:latin typeface="Andalus" panose="02020603050405020304" pitchFamily="18" charset="-78"/>
                <a:cs typeface="Andalus" panose="02020603050405020304" pitchFamily="18" charset="-78"/>
              </a:rPr>
              <a:t>;inoltre </a:t>
            </a:r>
            <a:r>
              <a:rPr lang="it-IT" sz="1600" b="1" dirty="0" smtClean="0">
                <a:solidFill>
                  <a:schemeClr val="bg1"/>
                </a:solidFill>
                <a:latin typeface="Andalus" panose="02020603050405020304" pitchFamily="18" charset="-78"/>
                <a:cs typeface="Andalus" panose="02020603050405020304" pitchFamily="18" charset="-78"/>
              </a:rPr>
              <a:t>alcune ditte cominciano ad includerlo in piccola quantità nei loro integratori multivitaminici. Il Ge-132 si può trovare anche in farmacia.</a:t>
            </a:r>
            <a:endParaRPr lang="it-IT" sz="1600" b="1" dirty="0">
              <a:solidFill>
                <a:schemeClr val="bg1"/>
              </a:solidFill>
              <a:latin typeface="Andalus" panose="02020603050405020304" pitchFamily="18" charset="-78"/>
              <a:cs typeface="Andalus" panose="02020603050405020304" pitchFamily="18" charset="-78"/>
            </a:endParaRPr>
          </a:p>
        </p:txBody>
      </p:sp>
      <p:sp>
        <p:nvSpPr>
          <p:cNvPr id="4" name="CasellaDiTesto 3"/>
          <p:cNvSpPr txBox="1"/>
          <p:nvPr/>
        </p:nvSpPr>
        <p:spPr>
          <a:xfrm>
            <a:off x="5004048" y="2924944"/>
            <a:ext cx="3096344" cy="1600438"/>
          </a:xfrm>
          <a:prstGeom prst="rect">
            <a:avLst/>
          </a:prstGeom>
          <a:noFill/>
        </p:spPr>
        <p:txBody>
          <a:bodyPr wrap="square" rtlCol="0">
            <a:spAutoFit/>
          </a:bodyPr>
          <a:lstStyle/>
          <a:p>
            <a:r>
              <a:rPr lang="it-IT" sz="1600" b="1" dirty="0" smtClean="0">
                <a:solidFill>
                  <a:schemeClr val="bg1"/>
                </a:solidFill>
                <a:latin typeface="Andalus" panose="02020603050405020304" pitchFamily="18" charset="-78"/>
                <a:cs typeface="Andalus" panose="02020603050405020304" pitchFamily="18" charset="-78"/>
              </a:rPr>
              <a:t>Ovviamente una scelta vincente, tradizionalmente quella preferita dai naturopati, è quella di aumentare il consumo di alimenti ricchi di germanio, in primo luogo l’aglio, l’aloe e anche l’orzo</a:t>
            </a:r>
            <a:r>
              <a:rPr lang="it-IT" b="1" dirty="0" smtClean="0">
                <a:solidFill>
                  <a:schemeClr val="bg1"/>
                </a:solidFill>
                <a:latin typeface="Andalus" panose="02020603050405020304" pitchFamily="18" charset="-78"/>
                <a:cs typeface="Andalus" panose="02020603050405020304" pitchFamily="18" charset="-78"/>
              </a:rPr>
              <a:t>. </a:t>
            </a:r>
            <a:endParaRPr lang="it-IT" b="1" dirty="0">
              <a:solidFill>
                <a:schemeClr val="bg1"/>
              </a:solidFill>
              <a:latin typeface="Andalus" panose="02020603050405020304" pitchFamily="18" charset="-78"/>
              <a:cs typeface="Andalus" panose="02020603050405020304" pitchFamily="18" charset="-78"/>
            </a:endParaRPr>
          </a:p>
        </p:txBody>
      </p:sp>
      <p:sp>
        <p:nvSpPr>
          <p:cNvPr id="5" name="CasellaDiTesto 4"/>
          <p:cNvSpPr txBox="1"/>
          <p:nvPr/>
        </p:nvSpPr>
        <p:spPr>
          <a:xfrm>
            <a:off x="169016" y="4653136"/>
            <a:ext cx="4608512" cy="2062103"/>
          </a:xfrm>
          <a:prstGeom prst="rect">
            <a:avLst/>
          </a:prstGeom>
          <a:noFill/>
        </p:spPr>
        <p:txBody>
          <a:bodyPr wrap="square" rtlCol="0">
            <a:spAutoFit/>
          </a:bodyPr>
          <a:lstStyle/>
          <a:p>
            <a:r>
              <a:rPr lang="it-IT" sz="1600" b="1" dirty="0" smtClean="0">
                <a:solidFill>
                  <a:schemeClr val="bg1"/>
                </a:solidFill>
                <a:latin typeface="Andalus" panose="02020603050405020304" pitchFamily="18" charset="-78"/>
                <a:cs typeface="Andalus" panose="02020603050405020304" pitchFamily="18" charset="-78"/>
              </a:rPr>
              <a:t>Studiando ed esaminando diverse piante famose per il loro meraviglioso valore nutrizionale si è scoperto come queste contengano Germanio Organico, </a:t>
            </a:r>
            <a:r>
              <a:rPr lang="it-IT" sz="1600" b="1" dirty="0" err="1" smtClean="0">
                <a:solidFill>
                  <a:schemeClr val="bg1"/>
                </a:solidFill>
                <a:latin typeface="Andalus" panose="02020603050405020304" pitchFamily="18" charset="-78"/>
                <a:cs typeface="Andalus" panose="02020603050405020304" pitchFamily="18" charset="-78"/>
              </a:rPr>
              <a:t>Ge</a:t>
            </a:r>
            <a:r>
              <a:rPr lang="it-IT" sz="1600" b="1" dirty="0" smtClean="0">
                <a:solidFill>
                  <a:schemeClr val="bg1"/>
                </a:solidFill>
                <a:latin typeface="Andalus" panose="02020603050405020304" pitchFamily="18" charset="-78"/>
                <a:cs typeface="Andalus" panose="02020603050405020304" pitchFamily="18" charset="-78"/>
              </a:rPr>
              <a:t> 132: possiamo parlare di aglio, clorella, ginseng, crescione d’acqua, funghi,  funghi </a:t>
            </a:r>
            <a:r>
              <a:rPr lang="it-IT" sz="1600" b="1" dirty="0" err="1" smtClean="0">
                <a:solidFill>
                  <a:schemeClr val="bg1"/>
                </a:solidFill>
                <a:latin typeface="Andalus" panose="02020603050405020304" pitchFamily="18" charset="-78"/>
                <a:cs typeface="Andalus" panose="02020603050405020304" pitchFamily="18" charset="-78"/>
              </a:rPr>
              <a:t>shiitake</a:t>
            </a:r>
            <a:r>
              <a:rPr lang="it-IT" sz="1600" b="1" dirty="0" smtClean="0">
                <a:solidFill>
                  <a:schemeClr val="bg1"/>
                </a:solidFill>
                <a:latin typeface="Andalus" panose="02020603050405020304" pitchFamily="18" charset="-78"/>
                <a:cs typeface="Andalus" panose="02020603050405020304" pitchFamily="18" charset="-78"/>
              </a:rPr>
              <a:t>, funghi </a:t>
            </a:r>
            <a:r>
              <a:rPr lang="it-IT" sz="1600" b="1" dirty="0" err="1" smtClean="0">
                <a:solidFill>
                  <a:schemeClr val="bg1"/>
                </a:solidFill>
                <a:latin typeface="Andalus" panose="02020603050405020304" pitchFamily="18" charset="-78"/>
                <a:cs typeface="Andalus" panose="02020603050405020304" pitchFamily="18" charset="-78"/>
              </a:rPr>
              <a:t>Reishi</a:t>
            </a:r>
            <a:r>
              <a:rPr lang="it-IT" sz="1600" b="1" dirty="0" smtClean="0">
                <a:solidFill>
                  <a:schemeClr val="bg1"/>
                </a:solidFill>
                <a:latin typeface="Andalus" panose="02020603050405020304" pitchFamily="18" charset="-78"/>
                <a:cs typeface="Andalus" panose="02020603050405020304" pitchFamily="18" charset="-78"/>
              </a:rPr>
              <a:t>, cipolle, broccoli, orzo perlato, molte qualità di semi, vari tipi di aloe tra cui l’aloe vera, glicine e </a:t>
            </a:r>
            <a:r>
              <a:rPr lang="it-IT" sz="1600" b="1" dirty="0" err="1" smtClean="0">
                <a:solidFill>
                  <a:schemeClr val="bg1"/>
                </a:solidFill>
                <a:latin typeface="Andalus" panose="02020603050405020304" pitchFamily="18" charset="-78"/>
                <a:cs typeface="Andalus" panose="02020603050405020304" pitchFamily="18" charset="-78"/>
              </a:rPr>
              <a:t>suma</a:t>
            </a:r>
            <a:r>
              <a:rPr lang="it-IT" sz="1600" b="1" dirty="0" smtClean="0">
                <a:solidFill>
                  <a:schemeClr val="bg1"/>
                </a:solidFill>
                <a:latin typeface="Andalus" panose="02020603050405020304" pitchFamily="18" charset="-78"/>
                <a:cs typeface="Andalus" panose="02020603050405020304" pitchFamily="18" charset="-78"/>
              </a:rPr>
              <a:t>.</a:t>
            </a:r>
            <a:endParaRPr lang="it-IT" sz="1600" b="1" dirty="0">
              <a:solidFill>
                <a:schemeClr val="bg1"/>
              </a:solidFill>
              <a:latin typeface="Andalus" panose="02020603050405020304" pitchFamily="18" charset="-78"/>
              <a:cs typeface="Andalus" panose="02020603050405020304" pitchFamily="18" charset="-78"/>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864096"/>
            <a:ext cx="2459765" cy="18448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350" y="2422258"/>
            <a:ext cx="3167844" cy="211189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8271" y="4534293"/>
            <a:ext cx="2907928" cy="21809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Pagina iniziale 8">
            <a:hlinkClick r:id="rId5" action="ppaction://hlinksldjump" highlightClick="1"/>
          </p:cNvPr>
          <p:cNvSpPr/>
          <p:nvPr/>
        </p:nvSpPr>
        <p:spPr>
          <a:xfrm>
            <a:off x="8316416" y="6093296"/>
            <a:ext cx="720080" cy="621943"/>
          </a:xfrm>
          <a:prstGeom prst="actionButtonHom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421867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68362" y="260648"/>
            <a:ext cx="3008313" cy="419646"/>
          </a:xfrm>
        </p:spPr>
        <p:txBody>
          <a:bodyPr>
            <a:normAutofit/>
          </a:bodyPr>
          <a:lstStyle/>
          <a:p>
            <a:r>
              <a:rPr lang="it-IT" dirty="0" smtClean="0">
                <a:solidFill>
                  <a:schemeClr val="bg1"/>
                </a:solidFill>
                <a:latin typeface="Andalus" panose="02020603050405020304" pitchFamily="18" charset="-78"/>
                <a:cs typeface="Andalus" panose="02020603050405020304" pitchFamily="18" charset="-78"/>
              </a:rPr>
              <a:t>GANODERMA LUCIDUM</a:t>
            </a:r>
            <a:endParaRPr lang="it-IT" dirty="0">
              <a:solidFill>
                <a:schemeClr val="bg1"/>
              </a:solidFill>
              <a:latin typeface="Andalus" panose="02020603050405020304" pitchFamily="18" charset="-78"/>
              <a:cs typeface="Andalus" panose="02020603050405020304" pitchFamily="18" charset="-78"/>
            </a:endParaRPr>
          </a:p>
        </p:txBody>
      </p:sp>
      <p:sp>
        <p:nvSpPr>
          <p:cNvPr id="4" name="Segnaposto testo 3"/>
          <p:cNvSpPr>
            <a:spLocks noGrp="1"/>
          </p:cNvSpPr>
          <p:nvPr>
            <p:ph type="body" sz="half" idx="2"/>
          </p:nvPr>
        </p:nvSpPr>
        <p:spPr>
          <a:xfrm>
            <a:off x="457201" y="764705"/>
            <a:ext cx="2962672" cy="2880320"/>
          </a:xfrm>
        </p:spPr>
        <p:txBody>
          <a:bodyPr>
            <a:noAutofit/>
          </a:bodyPr>
          <a:lstStyle/>
          <a:p>
            <a:r>
              <a:rPr lang="it-IT" sz="1800" b="1" dirty="0" smtClean="0">
                <a:solidFill>
                  <a:schemeClr val="bg1"/>
                </a:solidFill>
                <a:latin typeface="Andalus" panose="02020603050405020304" pitchFamily="18" charset="-78"/>
                <a:cs typeface="Andalus" panose="02020603050405020304" pitchFamily="18" charset="-78"/>
              </a:rPr>
              <a:t>Studi recenti hanno messo alla luce che il micelio di </a:t>
            </a:r>
            <a:r>
              <a:rPr lang="it-IT" sz="1800" b="1" dirty="0" err="1" smtClean="0">
                <a:solidFill>
                  <a:schemeClr val="bg1"/>
                </a:solidFill>
                <a:latin typeface="Andalus" panose="02020603050405020304" pitchFamily="18" charset="-78"/>
                <a:cs typeface="Andalus" panose="02020603050405020304" pitchFamily="18" charset="-78"/>
              </a:rPr>
              <a:t>Ganoderma</a:t>
            </a:r>
            <a:r>
              <a:rPr lang="it-IT" sz="1800" b="1" dirty="0" smtClean="0">
                <a:solidFill>
                  <a:schemeClr val="bg1"/>
                </a:solidFill>
                <a:latin typeface="Andalus" panose="02020603050405020304" pitchFamily="18" charset="-78"/>
                <a:cs typeface="Andalus" panose="02020603050405020304" pitchFamily="18" charset="-78"/>
              </a:rPr>
              <a:t> ha la capacità di assorbire germanio organico più velocemente delle altre erbe medicinali, che normalmente </a:t>
            </a:r>
            <a:r>
              <a:rPr lang="it-IT" sz="1800" b="1" dirty="0" err="1" smtClean="0">
                <a:solidFill>
                  <a:schemeClr val="bg1"/>
                </a:solidFill>
                <a:latin typeface="Andalus" panose="02020603050405020304" pitchFamily="18" charset="-78"/>
                <a:cs typeface="Andalus" panose="02020603050405020304" pitchFamily="18" charset="-78"/>
              </a:rPr>
              <a:t>nè</a:t>
            </a:r>
            <a:r>
              <a:rPr lang="it-IT" sz="1800" b="1" dirty="0" smtClean="0">
                <a:solidFill>
                  <a:schemeClr val="bg1"/>
                </a:solidFill>
                <a:latin typeface="Andalus" panose="02020603050405020304" pitchFamily="18" charset="-78"/>
                <a:cs typeface="Andalus" panose="02020603050405020304" pitchFamily="18" charset="-78"/>
              </a:rPr>
              <a:t> contengono dalle 600 alle 2000 </a:t>
            </a:r>
            <a:r>
              <a:rPr lang="it-IT" sz="1800" b="1" dirty="0" err="1" smtClean="0">
                <a:solidFill>
                  <a:schemeClr val="bg1"/>
                </a:solidFill>
                <a:latin typeface="Andalus" panose="02020603050405020304" pitchFamily="18" charset="-78"/>
                <a:cs typeface="Andalus" panose="02020603050405020304" pitchFamily="18" charset="-78"/>
              </a:rPr>
              <a:t>ppm</a:t>
            </a:r>
            <a:r>
              <a:rPr lang="it-IT" sz="1800" b="1" dirty="0" smtClean="0">
                <a:solidFill>
                  <a:schemeClr val="bg1"/>
                </a:solidFill>
                <a:latin typeface="Andalus" panose="02020603050405020304" pitchFamily="18" charset="-78"/>
                <a:cs typeface="Andalus" panose="02020603050405020304" pitchFamily="18" charset="-78"/>
              </a:rPr>
              <a:t> mentre il </a:t>
            </a:r>
            <a:r>
              <a:rPr lang="it-IT" sz="1800" b="1" dirty="0" err="1" smtClean="0">
                <a:solidFill>
                  <a:schemeClr val="bg1"/>
                </a:solidFill>
                <a:latin typeface="Andalus" panose="02020603050405020304" pitchFamily="18" charset="-78"/>
                <a:cs typeface="Andalus" panose="02020603050405020304" pitchFamily="18" charset="-78"/>
              </a:rPr>
              <a:t>Ganoderma</a:t>
            </a:r>
            <a:r>
              <a:rPr lang="it-IT" sz="1800" b="1" dirty="0" smtClean="0">
                <a:solidFill>
                  <a:schemeClr val="bg1"/>
                </a:solidFill>
                <a:latin typeface="Andalus" panose="02020603050405020304" pitchFamily="18" charset="-78"/>
                <a:cs typeface="Andalus" panose="02020603050405020304" pitchFamily="18" charset="-78"/>
              </a:rPr>
              <a:t> </a:t>
            </a:r>
            <a:r>
              <a:rPr lang="it-IT" sz="1800" b="1" dirty="0" err="1" smtClean="0">
                <a:solidFill>
                  <a:schemeClr val="bg1"/>
                </a:solidFill>
                <a:latin typeface="Andalus" panose="02020603050405020304" pitchFamily="18" charset="-78"/>
                <a:cs typeface="Andalus" panose="02020603050405020304" pitchFamily="18" charset="-78"/>
              </a:rPr>
              <a:t>Lucidum</a:t>
            </a:r>
            <a:r>
              <a:rPr lang="it-IT" sz="1800" b="1" dirty="0" smtClean="0">
                <a:solidFill>
                  <a:schemeClr val="bg1"/>
                </a:solidFill>
                <a:latin typeface="Andalus" panose="02020603050405020304" pitchFamily="18" charset="-78"/>
                <a:cs typeface="Andalus" panose="02020603050405020304" pitchFamily="18" charset="-78"/>
              </a:rPr>
              <a:t> ne contiene più di 6000 </a:t>
            </a:r>
            <a:r>
              <a:rPr lang="it-IT" sz="1800" b="1" dirty="0" err="1" smtClean="0">
                <a:solidFill>
                  <a:schemeClr val="bg1"/>
                </a:solidFill>
                <a:latin typeface="Andalus" panose="02020603050405020304" pitchFamily="18" charset="-78"/>
                <a:cs typeface="Andalus" panose="02020603050405020304" pitchFamily="18" charset="-78"/>
              </a:rPr>
              <a:t>ppm</a:t>
            </a:r>
            <a:endParaRPr lang="it-IT" sz="1800" b="1" dirty="0">
              <a:solidFill>
                <a:schemeClr val="bg1"/>
              </a:solidFill>
              <a:latin typeface="Andalus" panose="02020603050405020304" pitchFamily="18" charset="-78"/>
              <a:cs typeface="Andalus" panose="02020603050405020304" pitchFamily="18" charset="-78"/>
            </a:endParaRPr>
          </a:p>
        </p:txBody>
      </p:sp>
      <p:sp>
        <p:nvSpPr>
          <p:cNvPr id="5" name="CasellaDiTesto 4"/>
          <p:cNvSpPr txBox="1"/>
          <p:nvPr/>
        </p:nvSpPr>
        <p:spPr>
          <a:xfrm>
            <a:off x="3275856" y="5309979"/>
            <a:ext cx="5616624" cy="1200329"/>
          </a:xfrm>
          <a:prstGeom prst="rect">
            <a:avLst/>
          </a:prstGeom>
          <a:noFill/>
        </p:spPr>
        <p:txBody>
          <a:bodyPr wrap="square" rtlCol="0">
            <a:spAutoFit/>
          </a:bodyPr>
          <a:lstStyle/>
          <a:p>
            <a:r>
              <a:rPr lang="it-IT" b="1" dirty="0" smtClean="0">
                <a:solidFill>
                  <a:schemeClr val="bg1"/>
                </a:solidFill>
                <a:latin typeface="Andalus" panose="02020603050405020304" pitchFamily="18" charset="-78"/>
                <a:cs typeface="Andalus" panose="02020603050405020304" pitchFamily="18" charset="-78"/>
              </a:rPr>
              <a:t>Questo  fungo contiene non soltanto una massiccia quantità di vitamine, enzimi e minerali ma anche un complesso di steroidi catabolici, polisaccaridi, immunomodulatori, </a:t>
            </a:r>
            <a:r>
              <a:rPr lang="it-IT" b="1" dirty="0" err="1" smtClean="0">
                <a:solidFill>
                  <a:schemeClr val="bg1"/>
                </a:solidFill>
                <a:latin typeface="Andalus" panose="02020603050405020304" pitchFamily="18" charset="-78"/>
                <a:cs typeface="Andalus" panose="02020603050405020304" pitchFamily="18" charset="-78"/>
              </a:rPr>
              <a:t>adattogeni</a:t>
            </a:r>
            <a:r>
              <a:rPr lang="it-IT" b="1" dirty="0" smtClean="0">
                <a:solidFill>
                  <a:schemeClr val="bg1"/>
                </a:solidFill>
                <a:latin typeface="Andalus" panose="02020603050405020304" pitchFamily="18" charset="-78"/>
                <a:cs typeface="Andalus" panose="02020603050405020304" pitchFamily="18" charset="-78"/>
              </a:rPr>
              <a:t>, anti-allergici, cumarina</a:t>
            </a:r>
            <a:endParaRPr lang="it-IT" b="1" dirty="0">
              <a:solidFill>
                <a:schemeClr val="bg1"/>
              </a:solidFill>
              <a:latin typeface="Andalus" panose="02020603050405020304" pitchFamily="18" charset="-78"/>
              <a:cs typeface="Andalus" panose="02020603050405020304" pitchFamily="18" charset="-78"/>
            </a:endParaRPr>
          </a:p>
        </p:txBody>
      </p:sp>
      <p:sp>
        <p:nvSpPr>
          <p:cNvPr id="7" name="CasellaDiTesto 6"/>
          <p:cNvSpPr txBox="1"/>
          <p:nvPr/>
        </p:nvSpPr>
        <p:spPr>
          <a:xfrm>
            <a:off x="4644008" y="3284984"/>
            <a:ext cx="4104456" cy="1754326"/>
          </a:xfrm>
          <a:prstGeom prst="rect">
            <a:avLst/>
          </a:prstGeom>
          <a:noFill/>
        </p:spPr>
        <p:txBody>
          <a:bodyPr wrap="square" rtlCol="0">
            <a:spAutoFit/>
          </a:bodyPr>
          <a:lstStyle/>
          <a:p>
            <a:r>
              <a:rPr lang="it-IT" b="1" dirty="0" smtClean="0">
                <a:solidFill>
                  <a:schemeClr val="bg1"/>
                </a:solidFill>
                <a:latin typeface="Andalus" panose="02020603050405020304" pitchFamily="18" charset="-78"/>
                <a:cs typeface="Andalus" panose="02020603050405020304" pitchFamily="18" charset="-78"/>
              </a:rPr>
              <a:t>Questo  fungo contiene non soltanto una massiccia quantità di vitamine, enzimi e minerali ma anche un complesso di steroidi catabolici, polisaccaridi, immunomodulatori, </a:t>
            </a:r>
            <a:r>
              <a:rPr lang="it-IT" b="1" dirty="0" err="1" smtClean="0">
                <a:solidFill>
                  <a:schemeClr val="bg1"/>
                </a:solidFill>
                <a:latin typeface="Andalus" panose="02020603050405020304" pitchFamily="18" charset="-78"/>
                <a:cs typeface="Andalus" panose="02020603050405020304" pitchFamily="18" charset="-78"/>
              </a:rPr>
              <a:t>adattogeni</a:t>
            </a:r>
            <a:r>
              <a:rPr lang="it-IT" b="1" dirty="0" smtClean="0">
                <a:solidFill>
                  <a:schemeClr val="bg1"/>
                </a:solidFill>
                <a:latin typeface="Andalus" panose="02020603050405020304" pitchFamily="18" charset="-78"/>
                <a:cs typeface="Andalus" panose="02020603050405020304" pitchFamily="18" charset="-78"/>
              </a:rPr>
              <a:t>, anti-allergici, cumarina</a:t>
            </a:r>
            <a:endParaRPr lang="it-IT" b="1" dirty="0">
              <a:solidFill>
                <a:schemeClr val="bg1"/>
              </a:solidFill>
              <a:latin typeface="Andalus" panose="02020603050405020304" pitchFamily="18" charset="-78"/>
              <a:cs typeface="Andalus" panose="02020603050405020304" pitchFamily="18" charset="-78"/>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58" y="3921766"/>
            <a:ext cx="3113898" cy="223508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764704"/>
            <a:ext cx="3480048" cy="23107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5684262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19872" y="250589"/>
            <a:ext cx="2520280" cy="584775"/>
          </a:xfrm>
          <a:prstGeom prst="rect">
            <a:avLst/>
          </a:prstGeom>
          <a:noFill/>
        </p:spPr>
        <p:txBody>
          <a:bodyPr wrap="square" rtlCol="0">
            <a:spAutoFit/>
          </a:bodyPr>
          <a:lstStyle/>
          <a:p>
            <a:pPr algn="ctr"/>
            <a:r>
              <a:rPr lang="it-IT" sz="3200" b="1" dirty="0" smtClean="0">
                <a:solidFill>
                  <a:schemeClr val="bg1"/>
                </a:solidFill>
                <a:latin typeface="Andalus" panose="02020603050405020304" pitchFamily="18" charset="-78"/>
                <a:cs typeface="Andalus" panose="02020603050405020304" pitchFamily="18" charset="-78"/>
              </a:rPr>
              <a:t>TRANSISTOR</a:t>
            </a:r>
            <a:endParaRPr lang="it-IT" sz="3200" b="1" dirty="0">
              <a:solidFill>
                <a:schemeClr val="bg1"/>
              </a:solidFill>
              <a:latin typeface="Andalus" panose="02020603050405020304" pitchFamily="18" charset="-78"/>
              <a:cs typeface="Andalus" panose="02020603050405020304" pitchFamily="18" charset="-78"/>
            </a:endParaRPr>
          </a:p>
        </p:txBody>
      </p:sp>
      <p:sp>
        <p:nvSpPr>
          <p:cNvPr id="3" name="CasellaDiTesto 2"/>
          <p:cNvSpPr txBox="1"/>
          <p:nvPr/>
        </p:nvSpPr>
        <p:spPr>
          <a:xfrm>
            <a:off x="395536" y="908720"/>
            <a:ext cx="4032448" cy="1754326"/>
          </a:xfrm>
          <a:prstGeom prst="rect">
            <a:avLst/>
          </a:prstGeom>
          <a:noFill/>
        </p:spPr>
        <p:txBody>
          <a:bodyPr wrap="square" rtlCol="0">
            <a:spAutoFit/>
          </a:bodyPr>
          <a:lstStyle/>
          <a:p>
            <a:r>
              <a:rPr lang="it-IT" b="1" dirty="0" smtClean="0">
                <a:solidFill>
                  <a:schemeClr val="bg1"/>
                </a:solidFill>
                <a:latin typeface="Andalus" panose="02020603050405020304" pitchFamily="18" charset="-78"/>
                <a:cs typeface="Andalus" panose="02020603050405020304" pitchFamily="18" charset="-78"/>
              </a:rPr>
              <a:t>Il transistor nasce in America alla fine del 1947. E’ frutto di una lunga ricerca condotta presso i Bell </a:t>
            </a:r>
            <a:r>
              <a:rPr lang="it-IT" b="1" dirty="0" err="1" smtClean="0">
                <a:solidFill>
                  <a:schemeClr val="bg1"/>
                </a:solidFill>
                <a:latin typeface="Andalus" panose="02020603050405020304" pitchFamily="18" charset="-78"/>
                <a:cs typeface="Andalus" panose="02020603050405020304" pitchFamily="18" charset="-78"/>
              </a:rPr>
              <a:t>Laboratories</a:t>
            </a:r>
            <a:r>
              <a:rPr lang="it-IT" b="1" dirty="0" smtClean="0">
                <a:solidFill>
                  <a:schemeClr val="bg1"/>
                </a:solidFill>
                <a:latin typeface="Andalus" panose="02020603050405020304" pitchFamily="18" charset="-78"/>
                <a:cs typeface="Andalus" panose="02020603050405020304" pitchFamily="18" charset="-78"/>
              </a:rPr>
              <a:t> da </a:t>
            </a:r>
            <a:r>
              <a:rPr lang="it-IT" b="1" dirty="0" err="1" smtClean="0">
                <a:solidFill>
                  <a:schemeClr val="bg1"/>
                </a:solidFill>
                <a:latin typeface="Andalus" panose="02020603050405020304" pitchFamily="18" charset="-78"/>
                <a:cs typeface="Andalus" panose="02020603050405020304" pitchFamily="18" charset="-78"/>
              </a:rPr>
              <a:t>Shockley</a:t>
            </a:r>
            <a:r>
              <a:rPr lang="it-IT" b="1" dirty="0" smtClean="0">
                <a:solidFill>
                  <a:schemeClr val="bg1"/>
                </a:solidFill>
                <a:latin typeface="Andalus" panose="02020603050405020304" pitchFamily="18" charset="-78"/>
                <a:cs typeface="Andalus" panose="02020603050405020304" pitchFamily="18" charset="-78"/>
              </a:rPr>
              <a:t>, </a:t>
            </a:r>
            <a:r>
              <a:rPr lang="it-IT" b="1" dirty="0" err="1" smtClean="0">
                <a:solidFill>
                  <a:schemeClr val="bg1"/>
                </a:solidFill>
                <a:latin typeface="Andalus" panose="02020603050405020304" pitchFamily="18" charset="-78"/>
                <a:cs typeface="Andalus" panose="02020603050405020304" pitchFamily="18" charset="-78"/>
              </a:rPr>
              <a:t>Bardeen</a:t>
            </a:r>
            <a:r>
              <a:rPr lang="it-IT" b="1" dirty="0" smtClean="0">
                <a:solidFill>
                  <a:schemeClr val="bg1"/>
                </a:solidFill>
                <a:latin typeface="Andalus" panose="02020603050405020304" pitchFamily="18" charset="-78"/>
                <a:cs typeface="Andalus" panose="02020603050405020304" pitchFamily="18" charset="-78"/>
              </a:rPr>
              <a:t> e </a:t>
            </a:r>
            <a:r>
              <a:rPr lang="it-IT" b="1" dirty="0" err="1" smtClean="0">
                <a:solidFill>
                  <a:schemeClr val="bg1"/>
                </a:solidFill>
                <a:latin typeface="Andalus" panose="02020603050405020304" pitchFamily="18" charset="-78"/>
                <a:cs typeface="Andalus" panose="02020603050405020304" pitchFamily="18" charset="-78"/>
              </a:rPr>
              <a:t>Brattain</a:t>
            </a:r>
            <a:r>
              <a:rPr lang="it-IT" b="1" dirty="0" smtClean="0">
                <a:solidFill>
                  <a:schemeClr val="bg1"/>
                </a:solidFill>
                <a:latin typeface="Andalus" panose="02020603050405020304" pitchFamily="18" charset="-78"/>
                <a:cs typeface="Andalus" panose="02020603050405020304" pitchFamily="18" charset="-78"/>
              </a:rPr>
              <a:t>, che per questo risultato guadagneranno il premio Nobel nel 1956.</a:t>
            </a:r>
            <a:endParaRPr lang="it-IT" b="1" dirty="0">
              <a:solidFill>
                <a:schemeClr val="bg1"/>
              </a:solidFill>
              <a:latin typeface="Andalus" panose="02020603050405020304" pitchFamily="18" charset="-78"/>
              <a:cs typeface="Andalus" panose="02020603050405020304" pitchFamily="18" charset="-78"/>
            </a:endParaRPr>
          </a:p>
        </p:txBody>
      </p:sp>
      <p:sp>
        <p:nvSpPr>
          <p:cNvPr id="4" name="CasellaDiTesto 3"/>
          <p:cNvSpPr txBox="1"/>
          <p:nvPr/>
        </p:nvSpPr>
        <p:spPr>
          <a:xfrm>
            <a:off x="1781080" y="5849951"/>
            <a:ext cx="4392488" cy="923330"/>
          </a:xfrm>
          <a:prstGeom prst="rect">
            <a:avLst/>
          </a:prstGeom>
          <a:noFill/>
        </p:spPr>
        <p:txBody>
          <a:bodyPr wrap="square" rtlCol="0">
            <a:spAutoFit/>
          </a:bodyPr>
          <a:lstStyle/>
          <a:p>
            <a:r>
              <a:rPr lang="it-IT" b="1" dirty="0" smtClean="0">
                <a:solidFill>
                  <a:schemeClr val="bg1"/>
                </a:solidFill>
                <a:latin typeface="Andalus" panose="02020603050405020304" pitchFamily="18" charset="-78"/>
                <a:cs typeface="Andalus" panose="02020603050405020304" pitchFamily="18" charset="-78"/>
              </a:rPr>
              <a:t>Il nome transistor (combinazione di </a:t>
            </a:r>
            <a:r>
              <a:rPr lang="it-IT" b="1" dirty="0" err="1" smtClean="0">
                <a:solidFill>
                  <a:schemeClr val="bg1"/>
                </a:solidFill>
                <a:latin typeface="Andalus" panose="02020603050405020304" pitchFamily="18" charset="-78"/>
                <a:cs typeface="Andalus" panose="02020603050405020304" pitchFamily="18" charset="-78"/>
              </a:rPr>
              <a:t>TRANSconductance</a:t>
            </a:r>
            <a:r>
              <a:rPr lang="it-IT" b="1" dirty="0" smtClean="0">
                <a:solidFill>
                  <a:schemeClr val="bg1"/>
                </a:solidFill>
                <a:latin typeface="Andalus" panose="02020603050405020304" pitchFamily="18" charset="-78"/>
                <a:cs typeface="Andalus" panose="02020603050405020304" pitchFamily="18" charset="-78"/>
              </a:rPr>
              <a:t> </a:t>
            </a:r>
            <a:r>
              <a:rPr lang="it-IT" b="1" dirty="0" err="1" smtClean="0">
                <a:solidFill>
                  <a:schemeClr val="bg1"/>
                </a:solidFill>
                <a:latin typeface="Andalus" panose="02020603050405020304" pitchFamily="18" charset="-78"/>
                <a:cs typeface="Andalus" panose="02020603050405020304" pitchFamily="18" charset="-78"/>
              </a:rPr>
              <a:t>varISTOR</a:t>
            </a:r>
            <a:r>
              <a:rPr lang="it-IT" b="1" dirty="0" smtClean="0">
                <a:solidFill>
                  <a:schemeClr val="bg1"/>
                </a:solidFill>
                <a:latin typeface="Andalus" panose="02020603050405020304" pitchFamily="18" charset="-78"/>
                <a:cs typeface="Andalus" panose="02020603050405020304" pitchFamily="18" charset="-78"/>
              </a:rPr>
              <a:t>) fu suggerito da un altro ingegnere dei Bell </a:t>
            </a:r>
            <a:r>
              <a:rPr lang="it-IT" b="1" dirty="0" err="1" smtClean="0">
                <a:solidFill>
                  <a:schemeClr val="bg1"/>
                </a:solidFill>
                <a:latin typeface="Andalus" panose="02020603050405020304" pitchFamily="18" charset="-78"/>
                <a:cs typeface="Andalus" panose="02020603050405020304" pitchFamily="18" charset="-78"/>
              </a:rPr>
              <a:t>Labs</a:t>
            </a:r>
            <a:endParaRPr lang="it-IT" b="1" dirty="0">
              <a:solidFill>
                <a:schemeClr val="bg1"/>
              </a:solidFill>
              <a:latin typeface="Andalus" panose="02020603050405020304" pitchFamily="18" charset="-78"/>
              <a:cs typeface="Andalus" panose="02020603050405020304" pitchFamily="18" charset="-78"/>
            </a:endParaRPr>
          </a:p>
        </p:txBody>
      </p:sp>
      <p:sp>
        <p:nvSpPr>
          <p:cNvPr id="5" name="CasellaDiTesto 4"/>
          <p:cNvSpPr txBox="1"/>
          <p:nvPr/>
        </p:nvSpPr>
        <p:spPr>
          <a:xfrm>
            <a:off x="4283968" y="3482961"/>
            <a:ext cx="4464496" cy="2031325"/>
          </a:xfrm>
          <a:prstGeom prst="rect">
            <a:avLst/>
          </a:prstGeom>
          <a:noFill/>
        </p:spPr>
        <p:txBody>
          <a:bodyPr wrap="square" rtlCol="0">
            <a:spAutoFit/>
          </a:bodyPr>
          <a:lstStyle/>
          <a:p>
            <a:r>
              <a:rPr lang="it-IT" b="1" dirty="0" smtClean="0">
                <a:solidFill>
                  <a:schemeClr val="bg1"/>
                </a:solidFill>
                <a:latin typeface="Andalus" panose="02020603050405020304" pitchFamily="18" charset="-78"/>
                <a:cs typeface="Andalus" panose="02020603050405020304" pitchFamily="18" charset="-78"/>
              </a:rPr>
              <a:t>I transistor al germanio sono ancora utilizzati nella costruzione di alcuni effetti a pedale per chitarra elettrica (principalmente riconducibili alla categoria dei </a:t>
            </a:r>
            <a:r>
              <a:rPr lang="it-IT" b="1" dirty="0" err="1" smtClean="0">
                <a:solidFill>
                  <a:schemeClr val="bg1"/>
                </a:solidFill>
                <a:latin typeface="Andalus" panose="02020603050405020304" pitchFamily="18" charset="-78"/>
                <a:cs typeface="Andalus" panose="02020603050405020304" pitchFamily="18" charset="-78"/>
              </a:rPr>
              <a:t>Fuzz</a:t>
            </a:r>
            <a:r>
              <a:rPr lang="it-IT" b="1" dirty="0" smtClean="0">
                <a:solidFill>
                  <a:schemeClr val="bg1"/>
                </a:solidFill>
                <a:latin typeface="Andalus" panose="02020603050405020304" pitchFamily="18" charset="-78"/>
                <a:cs typeface="Andalus" panose="02020603050405020304" pitchFamily="18" charset="-78"/>
              </a:rPr>
              <a:t>) dai musicisti che vogliono ricreare il carattere autentico di certe sonorità tipiche del rock degli anni sessanta e settanta</a:t>
            </a:r>
            <a:endParaRPr lang="it-IT" b="1" dirty="0">
              <a:solidFill>
                <a:schemeClr val="bg1"/>
              </a:solidFill>
              <a:latin typeface="Andalus" panose="02020603050405020304" pitchFamily="18" charset="-78"/>
              <a:cs typeface="Andalus" panose="02020603050405020304" pitchFamily="18" charset="-78"/>
            </a:endParaRPr>
          </a:p>
        </p:txBody>
      </p:sp>
      <p:pic>
        <p:nvPicPr>
          <p:cNvPr id="6" name="Immagine 5"/>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868919" y="908720"/>
            <a:ext cx="2349741" cy="24231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798" y="2823732"/>
            <a:ext cx="3520756" cy="277392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0595492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75656" y="620688"/>
            <a:ext cx="6275040" cy="130026"/>
          </a:xfrm>
        </p:spPr>
        <p:txBody>
          <a:bodyPr>
            <a:noAutofit/>
          </a:bodyPr>
          <a:lstStyle/>
          <a:p>
            <a:r>
              <a:rPr lang="it-IT" sz="4800" b="1" dirty="0" smtClean="0">
                <a:solidFill>
                  <a:schemeClr val="bg1"/>
                </a:solidFill>
                <a:latin typeface="Andalus" panose="02020603050405020304" pitchFamily="18" charset="-78"/>
                <a:cs typeface="Andalus" panose="02020603050405020304" pitchFamily="18" charset="-78"/>
              </a:rPr>
              <a:t>SPETTROSCOPIA</a:t>
            </a:r>
            <a:endParaRPr lang="it-IT" sz="4800" b="1" dirty="0">
              <a:solidFill>
                <a:schemeClr val="bg1"/>
              </a:solidFill>
              <a:latin typeface="Andalus" panose="02020603050405020304" pitchFamily="18" charset="-78"/>
              <a:cs typeface="Andalus" panose="02020603050405020304" pitchFamily="18" charset="-78"/>
            </a:endParaRPr>
          </a:p>
        </p:txBody>
      </p:sp>
      <p:sp>
        <p:nvSpPr>
          <p:cNvPr id="4" name="CasellaDiTesto 3"/>
          <p:cNvSpPr txBox="1"/>
          <p:nvPr/>
        </p:nvSpPr>
        <p:spPr>
          <a:xfrm>
            <a:off x="353732" y="1340768"/>
            <a:ext cx="5040560" cy="2308324"/>
          </a:xfrm>
          <a:prstGeom prst="rect">
            <a:avLst/>
          </a:prstGeom>
          <a:noFill/>
        </p:spPr>
        <p:txBody>
          <a:bodyPr wrap="square" rtlCol="0">
            <a:spAutoFit/>
          </a:bodyPr>
          <a:lstStyle/>
          <a:p>
            <a:r>
              <a:rPr lang="it-IT" b="1" dirty="0" smtClean="0">
                <a:solidFill>
                  <a:schemeClr val="bg1"/>
                </a:solidFill>
                <a:latin typeface="Andalus" panose="02020603050405020304" pitchFamily="18" charset="-78"/>
                <a:cs typeface="Andalus" panose="02020603050405020304" pitchFamily="18" charset="-78"/>
              </a:rPr>
              <a:t>Diversamente dalla maggior parte dei semiconduttori, il germanio ha un piccolo intervallo di banda proibita, cosa che gli permette di rispondere in modo efficiente anche alla luce infrarossa. Viene quindi usato nella spettroscopia infrarossa e in altri equipaggiamenti ottici che necessitano di rivelatori di infrarossi estremamente sensibili. </a:t>
            </a:r>
            <a:endParaRPr lang="it-IT" b="1" dirty="0">
              <a:solidFill>
                <a:schemeClr val="bg1"/>
              </a:solidFill>
              <a:latin typeface="Andalus" panose="02020603050405020304" pitchFamily="18" charset="-78"/>
              <a:cs typeface="Andalus" panose="02020603050405020304" pitchFamily="18" charset="-78"/>
            </a:endParaRPr>
          </a:p>
        </p:txBody>
      </p:sp>
      <p:sp>
        <p:nvSpPr>
          <p:cNvPr id="6" name="CasellaDiTesto 5"/>
          <p:cNvSpPr txBox="1"/>
          <p:nvPr/>
        </p:nvSpPr>
        <p:spPr>
          <a:xfrm>
            <a:off x="3635896" y="3789040"/>
            <a:ext cx="5400600" cy="2862322"/>
          </a:xfrm>
          <a:prstGeom prst="rect">
            <a:avLst/>
          </a:prstGeom>
          <a:noFill/>
        </p:spPr>
        <p:txBody>
          <a:bodyPr wrap="square" rtlCol="0">
            <a:spAutoFit/>
          </a:bodyPr>
          <a:lstStyle/>
          <a:p>
            <a:r>
              <a:rPr lang="it-IT" b="1" dirty="0" smtClean="0">
                <a:solidFill>
                  <a:schemeClr val="bg1"/>
                </a:solidFill>
                <a:latin typeface="Andalus" panose="02020603050405020304" pitchFamily="18" charset="-78"/>
                <a:cs typeface="Andalus" panose="02020603050405020304" pitchFamily="18" charset="-78"/>
              </a:rPr>
              <a:t>E’ particolarmente adatto: </a:t>
            </a:r>
          </a:p>
          <a:p>
            <a:pPr marL="285750" indent="-285750">
              <a:buFont typeface="Arial" panose="020B0604020202020204" pitchFamily="34" charset="0"/>
              <a:buChar char="•"/>
            </a:pPr>
            <a:r>
              <a:rPr lang="it-IT" b="1" dirty="0" smtClean="0">
                <a:solidFill>
                  <a:schemeClr val="bg1"/>
                </a:solidFill>
                <a:latin typeface="Andalus" panose="02020603050405020304" pitchFamily="18" charset="-78"/>
                <a:cs typeface="Andalus" panose="02020603050405020304" pitchFamily="18" charset="-78"/>
              </a:rPr>
              <a:t>nelle lenti degli obiettivi grandangolari delle macchine fotografiche</a:t>
            </a:r>
          </a:p>
          <a:p>
            <a:pPr marL="285750" indent="-285750">
              <a:buFont typeface="Arial" panose="020B0604020202020204" pitchFamily="34" charset="0"/>
              <a:buChar char="•"/>
            </a:pPr>
            <a:r>
              <a:rPr lang="it-IT" b="1" dirty="0" smtClean="0">
                <a:solidFill>
                  <a:schemeClr val="bg1"/>
                </a:solidFill>
                <a:latin typeface="Andalus" panose="02020603050405020304" pitchFamily="18" charset="-78"/>
                <a:cs typeface="Andalus" panose="02020603050405020304" pitchFamily="18" charset="-78"/>
              </a:rPr>
              <a:t>in microscopia e per il nucleo centrale delle fibre ottiche</a:t>
            </a:r>
          </a:p>
          <a:p>
            <a:pPr marL="285750" indent="-285750">
              <a:buFont typeface="Arial" panose="020B0604020202020204" pitchFamily="34" charset="0"/>
              <a:buChar char="•"/>
            </a:pPr>
            <a:r>
              <a:rPr lang="it-IT" b="1" dirty="0">
                <a:solidFill>
                  <a:schemeClr val="bg1"/>
                </a:solidFill>
                <a:latin typeface="Andalus" panose="02020603050405020304" pitchFamily="18" charset="-78"/>
                <a:cs typeface="Andalus" panose="02020603050405020304" pitchFamily="18" charset="-78"/>
              </a:rPr>
              <a:t>c</a:t>
            </a:r>
            <a:r>
              <a:rPr lang="it-IT" b="1" dirty="0" smtClean="0">
                <a:solidFill>
                  <a:schemeClr val="bg1"/>
                </a:solidFill>
                <a:latin typeface="Andalus" panose="02020603050405020304" pitchFamily="18" charset="-78"/>
                <a:cs typeface="Andalus" panose="02020603050405020304" pitchFamily="18" charset="-78"/>
              </a:rPr>
              <a:t>ome ottico anteriore in </a:t>
            </a:r>
            <a:r>
              <a:rPr lang="it-IT" b="1" dirty="0" err="1" smtClean="0">
                <a:solidFill>
                  <a:schemeClr val="bg1"/>
                </a:solidFill>
                <a:latin typeface="Andalus" panose="02020603050405020304" pitchFamily="18" charset="-78"/>
                <a:cs typeface="Andalus" panose="02020603050405020304" pitchFamily="18" charset="-78"/>
              </a:rPr>
              <a:t>termocamere</a:t>
            </a:r>
            <a:r>
              <a:rPr lang="it-IT" b="1" dirty="0" smtClean="0">
                <a:solidFill>
                  <a:schemeClr val="bg1"/>
                </a:solidFill>
                <a:latin typeface="Andalus" panose="02020603050405020304" pitchFamily="18" charset="-78"/>
                <a:cs typeface="Andalus" panose="02020603050405020304" pitchFamily="18" charset="-78"/>
              </a:rPr>
              <a:t> </a:t>
            </a:r>
            <a:r>
              <a:rPr lang="it-IT" b="1" dirty="0" err="1" smtClean="0">
                <a:solidFill>
                  <a:schemeClr val="bg1"/>
                </a:solidFill>
                <a:latin typeface="Andalus" panose="02020603050405020304" pitchFamily="18" charset="-78"/>
                <a:cs typeface="Andalus" panose="02020603050405020304" pitchFamily="18" charset="-78"/>
              </a:rPr>
              <a:t>lper</a:t>
            </a:r>
            <a:r>
              <a:rPr lang="it-IT" b="1" dirty="0" smtClean="0">
                <a:solidFill>
                  <a:schemeClr val="bg1"/>
                </a:solidFill>
                <a:latin typeface="Andalus" panose="02020603050405020304" pitchFamily="18" charset="-78"/>
                <a:cs typeface="Andalus" panose="02020603050405020304" pitchFamily="18" charset="-78"/>
              </a:rPr>
              <a:t> '</a:t>
            </a:r>
            <a:r>
              <a:rPr lang="it-IT" b="1" dirty="0" err="1" smtClean="0">
                <a:solidFill>
                  <a:schemeClr val="bg1"/>
                </a:solidFill>
                <a:latin typeface="Andalus" panose="02020603050405020304" pitchFamily="18" charset="-78"/>
                <a:cs typeface="Andalus" panose="02020603050405020304" pitchFamily="18" charset="-78"/>
              </a:rPr>
              <a:t>imaging</a:t>
            </a:r>
            <a:r>
              <a:rPr lang="it-IT" b="1" dirty="0" smtClean="0">
                <a:solidFill>
                  <a:schemeClr val="bg1"/>
                </a:solidFill>
                <a:latin typeface="Andalus" panose="02020603050405020304" pitchFamily="18" charset="-78"/>
                <a:cs typeface="Andalus" panose="02020603050405020304" pitchFamily="18" charset="-78"/>
              </a:rPr>
              <a:t> termico passivo </a:t>
            </a:r>
            <a:endParaRPr lang="it-IT" b="1" dirty="0">
              <a:solidFill>
                <a:schemeClr val="bg1"/>
              </a:solidFill>
              <a:latin typeface="Andalus" panose="02020603050405020304" pitchFamily="18" charset="-78"/>
              <a:cs typeface="Andalus" panose="02020603050405020304" pitchFamily="18" charset="-78"/>
            </a:endParaRPr>
          </a:p>
          <a:p>
            <a:pPr marL="285750" indent="-285750">
              <a:buFont typeface="Arial" panose="020B0604020202020204" pitchFamily="34" charset="0"/>
              <a:buChar char="•"/>
            </a:pPr>
            <a:r>
              <a:rPr lang="it-IT" b="1" dirty="0">
                <a:solidFill>
                  <a:schemeClr val="bg1"/>
                </a:solidFill>
                <a:latin typeface="Andalus" panose="02020603050405020304" pitchFamily="18" charset="-78"/>
                <a:cs typeface="Andalus" panose="02020603050405020304" pitchFamily="18" charset="-78"/>
              </a:rPr>
              <a:t>p</a:t>
            </a:r>
            <a:r>
              <a:rPr lang="it-IT" b="1" dirty="0" smtClean="0">
                <a:solidFill>
                  <a:schemeClr val="bg1"/>
                </a:solidFill>
                <a:latin typeface="Andalus" panose="02020603050405020304" pitchFamily="18" charset="-78"/>
                <a:cs typeface="Andalus" panose="02020603050405020304" pitchFamily="18" charset="-78"/>
              </a:rPr>
              <a:t>er il rilevamento di Hot Spot in militari </a:t>
            </a:r>
          </a:p>
          <a:p>
            <a:pPr marL="285750" indent="-285750">
              <a:buFont typeface="Arial" panose="020B0604020202020204" pitchFamily="34" charset="0"/>
              <a:buChar char="•"/>
            </a:pPr>
            <a:r>
              <a:rPr lang="it-IT" b="1" dirty="0">
                <a:solidFill>
                  <a:schemeClr val="bg1"/>
                </a:solidFill>
                <a:latin typeface="Andalus" panose="02020603050405020304" pitchFamily="18" charset="-78"/>
                <a:cs typeface="Andalus" panose="02020603050405020304" pitchFamily="18" charset="-78"/>
              </a:rPr>
              <a:t>p</a:t>
            </a:r>
            <a:r>
              <a:rPr lang="it-IT" b="1" dirty="0" smtClean="0">
                <a:solidFill>
                  <a:schemeClr val="bg1"/>
                </a:solidFill>
                <a:latin typeface="Andalus" panose="02020603050405020304" pitchFamily="18" charset="-78"/>
                <a:cs typeface="Andalus" panose="02020603050405020304" pitchFamily="18" charset="-78"/>
              </a:rPr>
              <a:t>er il sistema di visione notturna in auto</a:t>
            </a:r>
          </a:p>
          <a:p>
            <a:pPr marL="285750" indent="-285750">
              <a:buFont typeface="Arial" panose="020B0604020202020204" pitchFamily="34" charset="0"/>
              <a:buChar char="•"/>
            </a:pPr>
            <a:r>
              <a:rPr lang="it-IT" b="1" dirty="0">
                <a:solidFill>
                  <a:schemeClr val="bg1"/>
                </a:solidFill>
                <a:latin typeface="Andalus" panose="02020603050405020304" pitchFamily="18" charset="-78"/>
                <a:cs typeface="Andalus" panose="02020603050405020304" pitchFamily="18" charset="-78"/>
              </a:rPr>
              <a:t>p</a:t>
            </a:r>
            <a:r>
              <a:rPr lang="it-IT" b="1" dirty="0" smtClean="0">
                <a:solidFill>
                  <a:schemeClr val="bg1"/>
                </a:solidFill>
                <a:latin typeface="Andalus" panose="02020603050405020304" pitchFamily="18" charset="-78"/>
                <a:cs typeface="Andalus" panose="02020603050405020304" pitchFamily="18" charset="-78"/>
              </a:rPr>
              <a:t>er le applicazioni antincendio.</a:t>
            </a:r>
            <a:endParaRPr lang="it-IT" b="1" dirty="0">
              <a:solidFill>
                <a:schemeClr val="bg1"/>
              </a:solidFill>
              <a:latin typeface="Andalus" panose="02020603050405020304" pitchFamily="18" charset="-78"/>
              <a:cs typeface="Andalus" panose="02020603050405020304" pitchFamily="18" charset="-78"/>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922" y="912490"/>
            <a:ext cx="2876550" cy="28765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99" y="4147612"/>
            <a:ext cx="3233936" cy="214517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7647253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213311" y="398102"/>
            <a:ext cx="3564396" cy="461665"/>
          </a:xfrm>
          <a:prstGeom prst="rect">
            <a:avLst/>
          </a:prstGeom>
          <a:noFill/>
        </p:spPr>
        <p:txBody>
          <a:bodyPr wrap="square" rtlCol="0">
            <a:spAutoFit/>
          </a:bodyPr>
          <a:lstStyle/>
          <a:p>
            <a:pPr algn="ctr"/>
            <a:r>
              <a:rPr lang="it-IT" sz="2400" b="1" dirty="0" smtClean="0">
                <a:solidFill>
                  <a:schemeClr val="bg1"/>
                </a:solidFill>
                <a:latin typeface="Andalus" panose="02020603050405020304" pitchFamily="18" charset="-78"/>
                <a:cs typeface="Andalus" panose="02020603050405020304" pitchFamily="18" charset="-78"/>
              </a:rPr>
              <a:t>PANNELLI FOTOVOLTAICI</a:t>
            </a:r>
            <a:endParaRPr lang="it-IT" sz="2400" b="1" dirty="0">
              <a:solidFill>
                <a:schemeClr val="bg1"/>
              </a:solidFill>
              <a:latin typeface="Andalus" panose="02020603050405020304" pitchFamily="18" charset="-78"/>
              <a:cs typeface="Andalus" panose="02020603050405020304" pitchFamily="18" charset="-78"/>
            </a:endParaRPr>
          </a:p>
        </p:txBody>
      </p:sp>
      <p:sp>
        <p:nvSpPr>
          <p:cNvPr id="4" name="CasellaDiTesto 3"/>
          <p:cNvSpPr txBox="1"/>
          <p:nvPr/>
        </p:nvSpPr>
        <p:spPr>
          <a:xfrm>
            <a:off x="323528" y="1196361"/>
            <a:ext cx="4536504" cy="1477328"/>
          </a:xfrm>
          <a:prstGeom prst="rect">
            <a:avLst/>
          </a:prstGeom>
          <a:noFill/>
        </p:spPr>
        <p:txBody>
          <a:bodyPr wrap="square" rtlCol="0">
            <a:spAutoFit/>
          </a:bodyPr>
          <a:lstStyle/>
          <a:p>
            <a:r>
              <a:rPr lang="it-IT" b="1" dirty="0" smtClean="0">
                <a:solidFill>
                  <a:schemeClr val="bg1"/>
                </a:solidFill>
                <a:latin typeface="Andalus" panose="02020603050405020304" pitchFamily="18" charset="-78"/>
                <a:cs typeface="Andalus" panose="02020603050405020304" pitchFamily="18" charset="-78"/>
              </a:rPr>
              <a:t>Il Germanio viene utilizzato come il più efficiente materiale per cella solari ma è usato principalmente dalla Nasa, dai militari e nei satelliti commerciali a causa degli </a:t>
            </a:r>
            <a:r>
              <a:rPr lang="it-IT" dirty="0" smtClean="0"/>
              <a:t>elevati </a:t>
            </a:r>
            <a:r>
              <a:rPr lang="it-IT" b="1" dirty="0" smtClean="0">
                <a:solidFill>
                  <a:schemeClr val="bg1"/>
                </a:solidFill>
                <a:latin typeface="Andalus" panose="02020603050405020304" pitchFamily="18" charset="-78"/>
                <a:cs typeface="Andalus" panose="02020603050405020304" pitchFamily="18" charset="-78"/>
              </a:rPr>
              <a:t>costi.</a:t>
            </a:r>
            <a:endParaRPr lang="it-IT" b="1" dirty="0">
              <a:solidFill>
                <a:schemeClr val="bg1"/>
              </a:solidFill>
              <a:latin typeface="Andalus" panose="02020603050405020304" pitchFamily="18" charset="-78"/>
              <a:cs typeface="Andalus" panose="02020603050405020304" pitchFamily="18" charset="-78"/>
            </a:endParaRPr>
          </a:p>
        </p:txBody>
      </p:sp>
      <p:sp>
        <p:nvSpPr>
          <p:cNvPr id="5" name="CasellaDiTesto 4"/>
          <p:cNvSpPr txBox="1"/>
          <p:nvPr/>
        </p:nvSpPr>
        <p:spPr>
          <a:xfrm>
            <a:off x="4467512" y="2924944"/>
            <a:ext cx="4518502" cy="2308324"/>
          </a:xfrm>
          <a:prstGeom prst="rect">
            <a:avLst/>
          </a:prstGeom>
          <a:noFill/>
        </p:spPr>
        <p:txBody>
          <a:bodyPr wrap="square" rtlCol="0">
            <a:spAutoFit/>
          </a:bodyPr>
          <a:lstStyle/>
          <a:p>
            <a:r>
              <a:rPr lang="it-IT" b="1" dirty="0" smtClean="0">
                <a:solidFill>
                  <a:schemeClr val="bg1"/>
                </a:solidFill>
                <a:latin typeface="Andalus" panose="02020603050405020304" pitchFamily="18" charset="-78"/>
                <a:cs typeface="Andalus" panose="02020603050405020304" pitchFamily="18" charset="-78"/>
              </a:rPr>
              <a:t>Il germanio è un materiale utilizzato soprattutto come fondo per i successivi strati di gallio-indio-arseniuro. Gli strati così lavorano insieme per catturare le diverse lunghezze d’onda della luce solare. Il germanio serve anche come substrato su cui si viene poi sviluppata interamente la cella solare.</a:t>
            </a:r>
            <a:endParaRPr lang="it-IT" b="1" dirty="0">
              <a:solidFill>
                <a:schemeClr val="bg1"/>
              </a:solidFill>
              <a:latin typeface="Andalus" panose="02020603050405020304" pitchFamily="18" charset="-78"/>
              <a:cs typeface="Andalus" panose="02020603050405020304" pitchFamily="18" charset="-78"/>
            </a:endParaRPr>
          </a:p>
        </p:txBody>
      </p:sp>
      <p:sp>
        <p:nvSpPr>
          <p:cNvPr id="6" name="CasellaDiTesto 5"/>
          <p:cNvSpPr txBox="1"/>
          <p:nvPr/>
        </p:nvSpPr>
        <p:spPr>
          <a:xfrm>
            <a:off x="179512" y="5375767"/>
            <a:ext cx="5544616" cy="1477328"/>
          </a:xfrm>
          <a:prstGeom prst="rect">
            <a:avLst/>
          </a:prstGeom>
          <a:noFill/>
        </p:spPr>
        <p:txBody>
          <a:bodyPr wrap="square" rtlCol="0">
            <a:spAutoFit/>
          </a:bodyPr>
          <a:lstStyle/>
          <a:p>
            <a:r>
              <a:rPr lang="it-IT" b="1" dirty="0" smtClean="0">
                <a:solidFill>
                  <a:schemeClr val="bg1"/>
                </a:solidFill>
                <a:latin typeface="Andalus" panose="02020603050405020304" pitchFamily="18" charset="-78"/>
                <a:cs typeface="Andalus" panose="02020603050405020304" pitchFamily="18" charset="-78"/>
              </a:rPr>
              <a:t>Nello spazio le celle solari al germanio convertono il 28% della luce solare in elettricità ma sulla terra grazie a concentratori solari queste celle potrebbero convertire più del 40% della luce solare in elettricità anche se in teoria la loro efficienza potrebbe superare il 50%. </a:t>
            </a:r>
            <a:endParaRPr lang="it-IT" b="1" dirty="0">
              <a:solidFill>
                <a:schemeClr val="bg1"/>
              </a:solidFill>
              <a:latin typeface="Andalus" panose="02020603050405020304" pitchFamily="18" charset="-78"/>
              <a:cs typeface="Andalus" panose="02020603050405020304" pitchFamily="18" charset="-78"/>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417305"/>
            <a:ext cx="3096344" cy="24195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00" y="2924944"/>
            <a:ext cx="3959791" cy="21336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Pagina iniziale 7">
            <a:hlinkClick r:id="" action="ppaction://hlinkshowjump?jump=firstslide" highlightClick="1"/>
          </p:cNvPr>
          <p:cNvSpPr/>
          <p:nvPr/>
        </p:nvSpPr>
        <p:spPr>
          <a:xfrm>
            <a:off x="8172400" y="6114431"/>
            <a:ext cx="813614" cy="554929"/>
          </a:xfrm>
          <a:prstGeom prst="actionButtonHom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220367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Glass/>
                    </a14:imgEffect>
                    <a14:imgEffect>
                      <a14:sharpenSoften amount="-100000"/>
                    </a14:imgEffect>
                  </a14:imgLayer>
                </a14:imgProps>
              </a:ext>
            </a:extLst>
          </a:blip>
          <a:srcRect/>
          <a:stretch>
            <a:fillRect t="-39000" b="-39000"/>
          </a:stretch>
        </a:blipFill>
        <a:effectLst/>
      </p:bgPr>
    </p:bg>
    <p:spTree>
      <p:nvGrpSpPr>
        <p:cNvPr id="1" name=""/>
        <p:cNvGrpSpPr/>
        <p:nvPr/>
      </p:nvGrpSpPr>
      <p:grpSpPr>
        <a:xfrm>
          <a:off x="0" y="0"/>
          <a:ext cx="0" cy="0"/>
          <a:chOff x="0" y="0"/>
          <a:chExt cx="0" cy="0"/>
        </a:xfrm>
      </p:grpSpPr>
      <p:sp>
        <p:nvSpPr>
          <p:cNvPr id="4" name="Rettangolo 3"/>
          <p:cNvSpPr/>
          <p:nvPr/>
        </p:nvSpPr>
        <p:spPr>
          <a:xfrm rot="18816287">
            <a:off x="-448115" y="2072013"/>
            <a:ext cx="5597559" cy="923330"/>
          </a:xfrm>
          <a:prstGeom prst="rect">
            <a:avLst/>
          </a:prstGeom>
          <a:noFill/>
        </p:spPr>
        <p:txBody>
          <a:bodyPr wrap="none" lIns="91440" tIns="45720" rIns="91440" bIns="45720">
            <a:spAutoFit/>
          </a:bodyPr>
          <a:lstStyle/>
          <a:p>
            <a:pPr algn="ctr"/>
            <a:r>
              <a:rPr lang="it-IT"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 cosa </a:t>
            </a:r>
            <a:r>
              <a:rPr lang="it-IT"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anose="02020603050405020304" pitchFamily="18" charset="-78"/>
                <a:cs typeface="Andalus" panose="02020603050405020304" pitchFamily="18" charset="-78"/>
              </a:rPr>
              <a:t>parleremo</a:t>
            </a:r>
            <a:r>
              <a:rPr lang="it-IT"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it-IT"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Pergamena 1 4"/>
          <p:cNvSpPr/>
          <p:nvPr/>
        </p:nvSpPr>
        <p:spPr>
          <a:xfrm rot="906963">
            <a:off x="3544142" y="655372"/>
            <a:ext cx="5026294" cy="5898110"/>
          </a:xfrm>
          <a:prstGeom prst="verticalScrol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r>
              <a:rPr lang="it-IT" dirty="0" smtClean="0">
                <a:solidFill>
                  <a:schemeClr val="tx1"/>
                </a:solidFill>
                <a:hlinkClick r:id="rId4" action="ppaction://hlinksldjump"/>
              </a:rPr>
              <a:t>Storia</a:t>
            </a:r>
            <a:r>
              <a:rPr lang="it-IT" dirty="0" smtClean="0">
                <a:solidFill>
                  <a:schemeClr val="tx1"/>
                </a:solidFill>
              </a:rPr>
              <a:t/>
            </a:r>
            <a:br>
              <a:rPr lang="it-IT" dirty="0" smtClean="0">
                <a:solidFill>
                  <a:schemeClr val="tx1"/>
                </a:solidFill>
              </a:rPr>
            </a:br>
            <a:endParaRPr lang="it-IT" dirty="0" smtClean="0">
              <a:solidFill>
                <a:schemeClr val="tx1"/>
              </a:solidFill>
            </a:endParaRPr>
          </a:p>
          <a:p>
            <a:pPr marL="285750" indent="-285750" algn="ctr">
              <a:buFont typeface="Wingdings" panose="05000000000000000000" pitchFamily="2" charset="2"/>
              <a:buChar char="Ø"/>
            </a:pPr>
            <a:r>
              <a:rPr lang="it-IT" dirty="0" smtClean="0">
                <a:solidFill>
                  <a:schemeClr val="tx1"/>
                </a:solidFill>
                <a:hlinkClick r:id="rId5" action="ppaction://hlinksldjump"/>
              </a:rPr>
              <a:t>Caratteristiche generali</a:t>
            </a:r>
            <a:br>
              <a:rPr lang="it-IT" dirty="0" smtClean="0">
                <a:solidFill>
                  <a:schemeClr val="tx1"/>
                </a:solidFill>
                <a:hlinkClick r:id="rId5" action="ppaction://hlinksldjump"/>
              </a:rPr>
            </a:br>
            <a:endParaRPr lang="it-IT" dirty="0" smtClean="0">
              <a:solidFill>
                <a:schemeClr val="tx1"/>
              </a:solidFill>
            </a:endParaRPr>
          </a:p>
          <a:p>
            <a:pPr marL="285750" indent="-285750" algn="ctr">
              <a:buFont typeface="Wingdings" panose="05000000000000000000" pitchFamily="2" charset="2"/>
              <a:buChar char="Ø"/>
            </a:pPr>
            <a:r>
              <a:rPr lang="it-IT" dirty="0" smtClean="0">
                <a:solidFill>
                  <a:schemeClr val="tx1"/>
                </a:solidFill>
                <a:hlinkClick r:id="rId6" action="ppaction://hlinksldjump"/>
              </a:rPr>
              <a:t>Estrazione e produzione</a:t>
            </a:r>
            <a:r>
              <a:rPr lang="it-IT" dirty="0" smtClean="0">
                <a:solidFill>
                  <a:schemeClr val="tx1"/>
                </a:solidFill>
              </a:rPr>
              <a:t/>
            </a:r>
            <a:br>
              <a:rPr lang="it-IT" dirty="0" smtClean="0">
                <a:solidFill>
                  <a:schemeClr val="tx1"/>
                </a:solidFill>
              </a:rPr>
            </a:br>
            <a:endParaRPr lang="it-IT" dirty="0" smtClean="0">
              <a:solidFill>
                <a:schemeClr val="tx1"/>
              </a:solidFill>
            </a:endParaRPr>
          </a:p>
          <a:p>
            <a:pPr marL="285750" indent="-285750" algn="ctr">
              <a:buFont typeface="Wingdings" panose="05000000000000000000" pitchFamily="2" charset="2"/>
              <a:buChar char="Ø"/>
            </a:pPr>
            <a:r>
              <a:rPr lang="it-IT" dirty="0" smtClean="0">
                <a:solidFill>
                  <a:schemeClr val="tx1"/>
                </a:solidFill>
                <a:hlinkClick r:id="rId7" action="ppaction://hlinksldjump"/>
              </a:rPr>
              <a:t>Isotopi e composti</a:t>
            </a:r>
            <a:r>
              <a:rPr lang="it-IT" dirty="0" smtClean="0">
                <a:solidFill>
                  <a:schemeClr val="tx1"/>
                </a:solidFill>
              </a:rPr>
              <a:t/>
            </a:r>
            <a:br>
              <a:rPr lang="it-IT" dirty="0" smtClean="0">
                <a:solidFill>
                  <a:schemeClr val="tx1"/>
                </a:solidFill>
              </a:rPr>
            </a:br>
            <a:endParaRPr lang="it-IT" dirty="0" smtClean="0">
              <a:solidFill>
                <a:schemeClr val="tx1"/>
              </a:solidFill>
            </a:endParaRPr>
          </a:p>
          <a:p>
            <a:pPr marL="285750" indent="-285750" algn="ctr">
              <a:buFont typeface="Wingdings" panose="05000000000000000000" pitchFamily="2" charset="2"/>
              <a:buChar char="Ø"/>
            </a:pPr>
            <a:r>
              <a:rPr lang="it-IT" dirty="0" smtClean="0">
                <a:solidFill>
                  <a:schemeClr val="tx1"/>
                </a:solidFill>
                <a:hlinkClick r:id="rId8" action="ppaction://hlinksldjump"/>
              </a:rPr>
              <a:t>Germanio inorganico</a:t>
            </a:r>
            <a:r>
              <a:rPr lang="it-IT" dirty="0" smtClean="0">
                <a:solidFill>
                  <a:schemeClr val="tx1"/>
                </a:solidFill>
              </a:rPr>
              <a:t/>
            </a:r>
            <a:br>
              <a:rPr lang="it-IT" dirty="0" smtClean="0">
                <a:solidFill>
                  <a:schemeClr val="tx1"/>
                </a:solidFill>
              </a:rPr>
            </a:br>
            <a:endParaRPr lang="it-IT" dirty="0" smtClean="0">
              <a:solidFill>
                <a:schemeClr val="tx1"/>
              </a:solidFill>
            </a:endParaRPr>
          </a:p>
          <a:p>
            <a:pPr marL="285750" indent="-285750" algn="ctr">
              <a:buFont typeface="Wingdings" panose="05000000000000000000" pitchFamily="2" charset="2"/>
              <a:buChar char="Ø"/>
            </a:pPr>
            <a:r>
              <a:rPr lang="it-IT" dirty="0" smtClean="0">
                <a:solidFill>
                  <a:schemeClr val="tx1"/>
                </a:solidFill>
                <a:hlinkClick r:id="rId9" action="ppaction://hlinksldjump"/>
              </a:rPr>
              <a:t>Germanio organico</a:t>
            </a:r>
            <a:r>
              <a:rPr lang="it-IT" dirty="0" smtClean="0">
                <a:solidFill>
                  <a:schemeClr val="tx1"/>
                </a:solidFill>
              </a:rPr>
              <a:t/>
            </a:r>
            <a:br>
              <a:rPr lang="it-IT" dirty="0" smtClean="0">
                <a:solidFill>
                  <a:schemeClr val="tx1"/>
                </a:solidFill>
              </a:rPr>
            </a:br>
            <a:endParaRPr lang="it-IT" dirty="0" smtClean="0">
              <a:solidFill>
                <a:schemeClr val="tx1"/>
              </a:solidFill>
            </a:endParaRPr>
          </a:p>
          <a:p>
            <a:pPr marL="285750" indent="-285750" algn="ctr">
              <a:buFont typeface="Wingdings" panose="05000000000000000000" pitchFamily="2" charset="2"/>
              <a:buChar char="Ø"/>
            </a:pPr>
            <a:r>
              <a:rPr lang="it-IT" dirty="0" smtClean="0">
                <a:solidFill>
                  <a:schemeClr val="tx1"/>
                </a:solidFill>
                <a:hlinkClick r:id="rId10" action="ppaction://hlinksldjump"/>
              </a:rPr>
              <a:t>In commercio e negli alimenti</a:t>
            </a:r>
            <a:r>
              <a:rPr lang="it-IT" dirty="0" smtClean="0">
                <a:solidFill>
                  <a:schemeClr val="tx1"/>
                </a:solidFill>
              </a:rPr>
              <a:t/>
            </a:r>
            <a:br>
              <a:rPr lang="it-IT" dirty="0" smtClean="0">
                <a:solidFill>
                  <a:schemeClr val="tx1"/>
                </a:solidFill>
              </a:rPr>
            </a:br>
            <a:endParaRPr lang="it-IT" dirty="0" smtClean="0">
              <a:solidFill>
                <a:schemeClr val="tx1"/>
              </a:solidFill>
            </a:endParaRPr>
          </a:p>
          <a:p>
            <a:pPr marL="285750" indent="-285750" algn="ctr">
              <a:buFont typeface="Wingdings" panose="05000000000000000000" pitchFamily="2" charset="2"/>
              <a:buChar char="Ø"/>
            </a:pPr>
            <a:r>
              <a:rPr lang="it-IT" dirty="0" smtClean="0">
                <a:solidFill>
                  <a:schemeClr val="tx1"/>
                </a:solidFill>
                <a:hlinkClick r:id="rId11" action="ppaction://hlinksldjump"/>
              </a:rPr>
              <a:t>Usi e applicazioni: </a:t>
            </a:r>
            <a:r>
              <a:rPr lang="it-IT" dirty="0" err="1" smtClean="0">
                <a:solidFill>
                  <a:schemeClr val="tx1"/>
                </a:solidFill>
                <a:hlinkClick r:id="rId11" action="ppaction://hlinksldjump"/>
              </a:rPr>
              <a:t>Ganoderma</a:t>
            </a:r>
            <a:r>
              <a:rPr lang="it-IT" dirty="0" smtClean="0">
                <a:solidFill>
                  <a:schemeClr val="tx1"/>
                </a:solidFill>
                <a:hlinkClick r:id="rId11" action="ppaction://hlinksldjump"/>
              </a:rPr>
              <a:t> </a:t>
            </a:r>
            <a:r>
              <a:rPr lang="it-IT" dirty="0" err="1" smtClean="0">
                <a:solidFill>
                  <a:schemeClr val="tx1"/>
                </a:solidFill>
                <a:hlinkClick r:id="rId11" action="ppaction://hlinksldjump"/>
              </a:rPr>
              <a:t>lucidum</a:t>
            </a:r>
            <a:r>
              <a:rPr lang="it-IT" dirty="0" smtClean="0">
                <a:solidFill>
                  <a:schemeClr val="tx1"/>
                </a:solidFill>
                <a:hlinkClick r:id="rId11" action="ppaction://hlinksldjump"/>
              </a:rPr>
              <a:t>, transistor, spettroscopia e pannelli fotovoltaici</a:t>
            </a:r>
            <a:endParaRPr lang="it-IT" dirty="0" smtClean="0">
              <a:solidFill>
                <a:schemeClr val="tx1"/>
              </a:solidFill>
            </a:endParaRPr>
          </a:p>
          <a:p>
            <a:pPr marL="285750" indent="-285750" algn="ctr">
              <a:buFont typeface="Wingdings" panose="05000000000000000000" pitchFamily="2" charset="2"/>
              <a:buChar char="Ø"/>
            </a:pPr>
            <a:endParaRPr lang="it-IT" dirty="0" smtClean="0">
              <a:solidFill>
                <a:schemeClr val="tx1"/>
              </a:solidFill>
            </a:endParaRPr>
          </a:p>
          <a:p>
            <a:pPr marL="285750" indent="-285750" algn="ctr">
              <a:buFont typeface="Wingdings" panose="05000000000000000000" pitchFamily="2" charset="2"/>
              <a:buChar char="Ø"/>
            </a:pPr>
            <a:endParaRPr lang="it-IT" dirty="0"/>
          </a:p>
        </p:txBody>
      </p:sp>
    </p:spTree>
    <p:extLst>
      <p:ext uri="{BB962C8B-B14F-4D97-AF65-F5344CB8AC3E}">
        <p14:creationId xmlns:p14="http://schemas.microsoft.com/office/powerpoint/2010/main" val="26080647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3008313" cy="598388"/>
          </a:xfrm>
        </p:spPr>
        <p:txBody>
          <a:bodyPr>
            <a:normAutofit/>
          </a:bodyPr>
          <a:lstStyle/>
          <a:p>
            <a:r>
              <a:rPr lang="it-IT" dirty="0" smtClean="0">
                <a:solidFill>
                  <a:schemeClr val="bg1"/>
                </a:solidFill>
                <a:latin typeface="Andalus" panose="02020603050405020304" pitchFamily="18" charset="-78"/>
                <a:cs typeface="Andalus" panose="02020603050405020304" pitchFamily="18" charset="-78"/>
              </a:rPr>
              <a:t>STORIA DEL GERMANIO</a:t>
            </a:r>
            <a:endParaRPr lang="it-IT" dirty="0">
              <a:solidFill>
                <a:schemeClr val="bg1"/>
              </a:solidFill>
              <a:latin typeface="Andalus" panose="02020603050405020304" pitchFamily="18" charset="-78"/>
              <a:cs typeface="Andalus" panose="02020603050405020304" pitchFamily="18" charset="-78"/>
            </a:endParaRPr>
          </a:p>
        </p:txBody>
      </p:sp>
      <p:sp>
        <p:nvSpPr>
          <p:cNvPr id="4" name="Segnaposto testo 3"/>
          <p:cNvSpPr>
            <a:spLocks noGrp="1"/>
          </p:cNvSpPr>
          <p:nvPr>
            <p:ph type="body" sz="half" idx="2"/>
          </p:nvPr>
        </p:nvSpPr>
        <p:spPr>
          <a:xfrm>
            <a:off x="457200" y="1052737"/>
            <a:ext cx="3034680" cy="3024336"/>
          </a:xfrm>
        </p:spPr>
        <p:txBody>
          <a:bodyPr>
            <a:noAutofit/>
          </a:bodyPr>
          <a:lstStyle/>
          <a:p>
            <a:r>
              <a:rPr lang="it-IT" sz="1800" b="1" dirty="0" smtClean="0">
                <a:solidFill>
                  <a:schemeClr val="bg1"/>
                </a:solidFill>
                <a:latin typeface="Andalus" panose="02020603050405020304" pitchFamily="18" charset="-78"/>
                <a:cs typeface="Andalus" panose="02020603050405020304" pitchFamily="18" charset="-78"/>
              </a:rPr>
              <a:t>Dimitri </a:t>
            </a:r>
            <a:r>
              <a:rPr lang="it-IT" sz="1800" b="1" dirty="0" err="1" smtClean="0">
                <a:solidFill>
                  <a:schemeClr val="bg1"/>
                </a:solidFill>
                <a:latin typeface="Andalus" panose="02020603050405020304" pitchFamily="18" charset="-78"/>
                <a:cs typeface="Andalus" panose="02020603050405020304" pitchFamily="18" charset="-78"/>
              </a:rPr>
              <a:t>Mendelev</a:t>
            </a:r>
            <a:r>
              <a:rPr lang="it-IT" sz="1800" b="1" dirty="0" smtClean="0">
                <a:solidFill>
                  <a:schemeClr val="bg1"/>
                </a:solidFill>
                <a:latin typeface="Andalus" panose="02020603050405020304" pitchFamily="18" charset="-78"/>
                <a:cs typeface="Andalus" panose="02020603050405020304" pitchFamily="18" charset="-78"/>
              </a:rPr>
              <a:t>, l’inventore della tavola periodica degli elementi, nel 1869 predisse l’esistenza dei vari elementi all’epoca sconosciuti, tra cui l’</a:t>
            </a:r>
            <a:r>
              <a:rPr lang="it-IT" sz="1800" b="1" dirty="0" err="1" smtClean="0">
                <a:solidFill>
                  <a:schemeClr val="bg1"/>
                </a:solidFill>
                <a:latin typeface="Andalus" panose="02020603050405020304" pitchFamily="18" charset="-78"/>
                <a:cs typeface="Andalus" panose="02020603050405020304" pitchFamily="18" charset="-78"/>
              </a:rPr>
              <a:t>ekasiliconio</a:t>
            </a:r>
            <a:r>
              <a:rPr lang="it-IT" sz="1800" b="1" dirty="0" smtClean="0">
                <a:solidFill>
                  <a:schemeClr val="bg1"/>
                </a:solidFill>
                <a:latin typeface="Andalus" panose="02020603050405020304" pitchFamily="18" charset="-78"/>
                <a:cs typeface="Andalus" panose="02020603050405020304" pitchFamily="18" charset="-78"/>
              </a:rPr>
              <a:t> (Es) che avrebbe dovuto colmare il distacco tra silicio e stagno, con peso atomico attorno al 72</a:t>
            </a:r>
            <a:endParaRPr lang="it-IT" sz="1800" b="1" dirty="0">
              <a:solidFill>
                <a:schemeClr val="bg1"/>
              </a:solidFill>
              <a:latin typeface="Andalus" panose="02020603050405020304" pitchFamily="18" charset="-78"/>
              <a:cs typeface="Andalus" panose="02020603050405020304" pitchFamily="18" charset="-78"/>
            </a:endParaRP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3703728"/>
            <a:ext cx="3962400" cy="2819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34574"/>
            <a:ext cx="3888432" cy="38884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CasellaDiTesto 5"/>
          <p:cNvSpPr txBox="1"/>
          <p:nvPr/>
        </p:nvSpPr>
        <p:spPr>
          <a:xfrm>
            <a:off x="4572000" y="4293096"/>
            <a:ext cx="4248472" cy="2031325"/>
          </a:xfrm>
          <a:prstGeom prst="rect">
            <a:avLst/>
          </a:prstGeom>
          <a:noFill/>
        </p:spPr>
        <p:txBody>
          <a:bodyPr wrap="square" rtlCol="0">
            <a:spAutoFit/>
          </a:bodyPr>
          <a:lstStyle/>
          <a:p>
            <a:r>
              <a:rPr lang="it-IT" b="1" dirty="0" smtClean="0">
                <a:solidFill>
                  <a:schemeClr val="bg1"/>
                </a:solidFill>
                <a:latin typeface="Andalus" panose="02020603050405020304" pitchFamily="18" charset="-78"/>
                <a:cs typeface="Andalus" panose="02020603050405020304" pitchFamily="18" charset="-78"/>
              </a:rPr>
              <a:t>Il </a:t>
            </a:r>
            <a:r>
              <a:rPr lang="it-IT" b="1" dirty="0">
                <a:solidFill>
                  <a:schemeClr val="bg1"/>
                </a:solidFill>
                <a:latin typeface="Andalus" panose="02020603050405020304" pitchFamily="18" charset="-78"/>
                <a:cs typeface="Andalus" panose="02020603050405020304" pitchFamily="18" charset="-78"/>
              </a:rPr>
              <a:t>nuovo metallo venne studiato per la prima volta da </a:t>
            </a:r>
            <a:r>
              <a:rPr lang="it-IT" b="1" dirty="0" err="1">
                <a:solidFill>
                  <a:schemeClr val="bg1"/>
                </a:solidFill>
                <a:latin typeface="Andalus" panose="02020603050405020304" pitchFamily="18" charset="-78"/>
                <a:cs typeface="Andalus" panose="02020603050405020304" pitchFamily="18" charset="-78"/>
              </a:rPr>
              <a:t>Clamens</a:t>
            </a:r>
            <a:r>
              <a:rPr lang="it-IT" b="1" dirty="0">
                <a:solidFill>
                  <a:schemeClr val="bg1"/>
                </a:solidFill>
                <a:latin typeface="Andalus" panose="02020603050405020304" pitchFamily="18" charset="-78"/>
                <a:cs typeface="Andalus" panose="02020603050405020304" pitchFamily="18" charset="-78"/>
              </a:rPr>
              <a:t> </a:t>
            </a:r>
            <a:r>
              <a:rPr lang="it-IT" b="1" dirty="0" err="1">
                <a:solidFill>
                  <a:schemeClr val="bg1"/>
                </a:solidFill>
                <a:latin typeface="Andalus" panose="02020603050405020304" pitchFamily="18" charset="-78"/>
                <a:cs typeface="Andalus" panose="02020603050405020304" pitchFamily="18" charset="-78"/>
              </a:rPr>
              <a:t>Winkler</a:t>
            </a:r>
            <a:r>
              <a:rPr lang="it-IT" b="1" dirty="0">
                <a:solidFill>
                  <a:schemeClr val="bg1"/>
                </a:solidFill>
                <a:latin typeface="Andalus" panose="02020603050405020304" pitchFamily="18" charset="-78"/>
                <a:cs typeface="Andalus" panose="02020603050405020304" pitchFamily="18" charset="-78"/>
              </a:rPr>
              <a:t>, che nel 1886 voleva battezzarlo Nettunio, in onore all’ultimo pianeta scoperto. Ma il nome era già stato impegnato e quindi </a:t>
            </a:r>
            <a:r>
              <a:rPr lang="it-IT" b="1" dirty="0" err="1">
                <a:solidFill>
                  <a:schemeClr val="bg1"/>
                </a:solidFill>
                <a:latin typeface="Andalus" panose="02020603050405020304" pitchFamily="18" charset="-78"/>
                <a:cs typeface="Andalus" panose="02020603050405020304" pitchFamily="18" charset="-78"/>
              </a:rPr>
              <a:t>Winkler</a:t>
            </a:r>
            <a:r>
              <a:rPr lang="it-IT" b="1" dirty="0">
                <a:solidFill>
                  <a:schemeClr val="bg1"/>
                </a:solidFill>
                <a:latin typeface="Andalus" panose="02020603050405020304" pitchFamily="18" charset="-78"/>
                <a:cs typeface="Andalus" panose="02020603050405020304" pitchFamily="18" charset="-78"/>
              </a:rPr>
              <a:t> dedicò il metallo alla sua nazione chiamandolo Germanio.</a:t>
            </a:r>
          </a:p>
        </p:txBody>
      </p:sp>
      <p:sp>
        <p:nvSpPr>
          <p:cNvPr id="7" name="Pagina iniziale 6">
            <a:hlinkClick r:id="rId4" action="ppaction://hlinksldjump" highlightClick="1"/>
          </p:cNvPr>
          <p:cNvSpPr/>
          <p:nvPr/>
        </p:nvSpPr>
        <p:spPr>
          <a:xfrm>
            <a:off x="8244408" y="6237313"/>
            <a:ext cx="792088" cy="504056"/>
          </a:xfrm>
          <a:prstGeom prst="actionButtonHom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0519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97768"/>
            <a:ext cx="8229600" cy="1143000"/>
          </a:xfrm>
        </p:spPr>
        <p:txBody>
          <a:bodyPr/>
          <a:lstStyle/>
          <a:p>
            <a:r>
              <a:rPr lang="it-IT" b="1" dirty="0" smtClean="0">
                <a:solidFill>
                  <a:schemeClr val="bg1"/>
                </a:solidFill>
                <a:latin typeface="Andalus" panose="02020603050405020304" pitchFamily="18" charset="-78"/>
                <a:cs typeface="Andalus" panose="02020603050405020304" pitchFamily="18" charset="-78"/>
              </a:rPr>
              <a:t>CARATTERISTICHE GENERALI</a:t>
            </a:r>
            <a:endParaRPr lang="it-IT" b="1" dirty="0">
              <a:solidFill>
                <a:schemeClr val="bg1"/>
              </a:solidFill>
              <a:latin typeface="Andalus" panose="02020603050405020304" pitchFamily="18" charset="-78"/>
              <a:cs typeface="Andalus" panose="02020603050405020304" pitchFamily="18" charset="-78"/>
            </a:endParaRPr>
          </a:p>
        </p:txBody>
      </p:sp>
      <p:sp>
        <p:nvSpPr>
          <p:cNvPr id="5" name="CasellaDiTesto 4"/>
          <p:cNvSpPr txBox="1"/>
          <p:nvPr/>
        </p:nvSpPr>
        <p:spPr>
          <a:xfrm>
            <a:off x="539552" y="1484784"/>
            <a:ext cx="4968552" cy="923330"/>
          </a:xfrm>
          <a:prstGeom prst="rect">
            <a:avLst/>
          </a:prstGeom>
          <a:noFill/>
        </p:spPr>
        <p:txBody>
          <a:bodyPr wrap="square" rtlCol="0">
            <a:spAutoFit/>
          </a:bodyPr>
          <a:lstStyle/>
          <a:p>
            <a:r>
              <a:rPr lang="it-IT" b="1" dirty="0" smtClean="0">
                <a:solidFill>
                  <a:schemeClr val="bg1"/>
                </a:solidFill>
                <a:latin typeface="Andalus" panose="02020603050405020304" pitchFamily="18" charset="-78"/>
                <a:cs typeface="Andalus" panose="02020603050405020304" pitchFamily="18" charset="-78"/>
              </a:rPr>
              <a:t>Il germanio (</a:t>
            </a:r>
            <a:r>
              <a:rPr lang="it-IT" b="1" dirty="0" err="1" smtClean="0">
                <a:solidFill>
                  <a:schemeClr val="bg1"/>
                </a:solidFill>
                <a:latin typeface="Andalus" panose="02020603050405020304" pitchFamily="18" charset="-78"/>
                <a:cs typeface="Andalus" panose="02020603050405020304" pitchFamily="18" charset="-78"/>
              </a:rPr>
              <a:t>Ge</a:t>
            </a:r>
            <a:r>
              <a:rPr lang="it-IT" b="1" dirty="0" smtClean="0">
                <a:solidFill>
                  <a:schemeClr val="bg1"/>
                </a:solidFill>
                <a:latin typeface="Andalus" panose="02020603050405020304" pitchFamily="18" charset="-78"/>
                <a:cs typeface="Andalus" panose="02020603050405020304" pitchFamily="18" charset="-78"/>
              </a:rPr>
              <a:t>) è l'elemento chimico di numero atomico 32; è un semimetallo, dall’aspetto lucido, duro, bianco-argenteo.</a:t>
            </a:r>
            <a:endParaRPr lang="it-IT" b="1" dirty="0">
              <a:solidFill>
                <a:schemeClr val="bg1"/>
              </a:solidFill>
              <a:latin typeface="Andalus" panose="02020603050405020304" pitchFamily="18" charset="-78"/>
              <a:cs typeface="Andalus" panose="02020603050405020304" pitchFamily="18" charset="-78"/>
            </a:endParaRPr>
          </a:p>
        </p:txBody>
      </p:sp>
      <p:sp>
        <p:nvSpPr>
          <p:cNvPr id="6" name="CasellaDiTesto 5"/>
          <p:cNvSpPr txBox="1"/>
          <p:nvPr/>
        </p:nvSpPr>
        <p:spPr>
          <a:xfrm>
            <a:off x="5226564" y="4509120"/>
            <a:ext cx="3600400" cy="2031325"/>
          </a:xfrm>
          <a:prstGeom prst="rect">
            <a:avLst/>
          </a:prstGeom>
          <a:noFill/>
        </p:spPr>
        <p:txBody>
          <a:bodyPr wrap="square" rtlCol="0">
            <a:spAutoFit/>
          </a:bodyPr>
          <a:lstStyle/>
          <a:p>
            <a:r>
              <a:rPr lang="it-IT" b="1" dirty="0" smtClean="0">
                <a:solidFill>
                  <a:schemeClr val="bg1"/>
                </a:solidFill>
                <a:latin typeface="Andalus" panose="02020603050405020304" pitchFamily="18" charset="-78"/>
                <a:cs typeface="Andalus" panose="02020603050405020304" pitchFamily="18" charset="-78"/>
              </a:rPr>
              <a:t>Allo stato puro, il germanio è cristallino, fragile e mantiene il suo aspetto se esposto all'aria o acqua a temperatura ambiente. Rimane inoltre inalterato se viene posto a contatto con acidi e alcali, tranne che all’acido nitrico.</a:t>
            </a:r>
            <a:endParaRPr lang="it-IT" b="1" dirty="0">
              <a:solidFill>
                <a:schemeClr val="bg1"/>
              </a:solidFill>
              <a:latin typeface="Andalus" panose="02020603050405020304" pitchFamily="18" charset="-78"/>
              <a:cs typeface="Andalus" panose="02020603050405020304" pitchFamily="18" charset="-78"/>
            </a:endParaRPr>
          </a:p>
        </p:txBody>
      </p:sp>
      <p:graphicFrame>
        <p:nvGraphicFramePr>
          <p:cNvPr id="7" name="Tabella 6"/>
          <p:cNvGraphicFramePr>
            <a:graphicFrameLocks noGrp="1"/>
          </p:cNvGraphicFramePr>
          <p:nvPr>
            <p:extLst>
              <p:ext uri="{D42A27DB-BD31-4B8C-83A1-F6EECF244321}">
                <p14:modId xmlns:p14="http://schemas.microsoft.com/office/powerpoint/2010/main" val="1104779007"/>
              </p:ext>
            </p:extLst>
          </p:nvPr>
        </p:nvGraphicFramePr>
        <p:xfrm>
          <a:off x="539552" y="3107755"/>
          <a:ext cx="4320480" cy="3456385"/>
        </p:xfrm>
        <a:graphic>
          <a:graphicData uri="http://schemas.openxmlformats.org/drawingml/2006/table">
            <a:tbl>
              <a:tblPr firstRow="1" firstCol="1" bandRow="1">
                <a:tableStyleId>{5940675A-B579-460E-94D1-54222C63F5DA}</a:tableStyleId>
              </a:tblPr>
              <a:tblGrid>
                <a:gridCol w="2804939"/>
                <a:gridCol w="1515541"/>
              </a:tblGrid>
              <a:tr h="389289">
                <a:tc>
                  <a:txBody>
                    <a:bodyPr/>
                    <a:lstStyle/>
                    <a:p>
                      <a:pPr algn="just">
                        <a:lnSpc>
                          <a:spcPct val="115000"/>
                        </a:lnSpc>
                        <a:spcAft>
                          <a:spcPts val="1000"/>
                        </a:spcAft>
                      </a:pPr>
                      <a:r>
                        <a:rPr lang="it-IT" sz="2000" dirty="0">
                          <a:effectLst/>
                          <a:latin typeface="Andalus" panose="02020603050405020304" pitchFamily="18" charset="-78"/>
                          <a:cs typeface="Andalus" panose="02020603050405020304" pitchFamily="18" charset="-78"/>
                        </a:rPr>
                        <a:t>Numero atomico</a:t>
                      </a:r>
                      <a:endParaRPr lang="it-IT" sz="2000" dirty="0">
                        <a:effectLst/>
                        <a:latin typeface="Andalus" panose="02020603050405020304" pitchFamily="18" charset="-78"/>
                        <a:ea typeface="Calibri"/>
                        <a:cs typeface="Andalus" panose="02020603050405020304" pitchFamily="18"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it-IT" sz="2000" dirty="0">
                          <a:effectLst/>
                          <a:latin typeface="Andalus" panose="02020603050405020304" pitchFamily="18" charset="-78"/>
                          <a:cs typeface="Andalus" panose="02020603050405020304" pitchFamily="18" charset="-78"/>
                        </a:rPr>
                        <a:t>32</a:t>
                      </a:r>
                      <a:endParaRPr lang="it-IT" sz="2000" dirty="0">
                        <a:effectLst/>
                        <a:latin typeface="Andalus" panose="02020603050405020304" pitchFamily="18" charset="-78"/>
                        <a:ea typeface="Calibri"/>
                        <a:cs typeface="Andalus" panose="02020603050405020304" pitchFamily="18"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9074">
                <a:tc>
                  <a:txBody>
                    <a:bodyPr/>
                    <a:lstStyle/>
                    <a:p>
                      <a:pPr algn="just">
                        <a:lnSpc>
                          <a:spcPct val="115000"/>
                        </a:lnSpc>
                        <a:spcAft>
                          <a:spcPts val="1000"/>
                        </a:spcAft>
                      </a:pPr>
                      <a:r>
                        <a:rPr lang="it-IT" sz="2000" dirty="0">
                          <a:effectLst/>
                          <a:latin typeface="Andalus" panose="02020603050405020304" pitchFamily="18" charset="-78"/>
                          <a:cs typeface="Andalus" panose="02020603050405020304" pitchFamily="18" charset="-78"/>
                        </a:rPr>
                        <a:t>Gruppo</a:t>
                      </a:r>
                      <a:endParaRPr lang="it-IT" sz="2000" dirty="0">
                        <a:effectLst/>
                        <a:latin typeface="Andalus" panose="02020603050405020304" pitchFamily="18" charset="-78"/>
                        <a:ea typeface="Calibri"/>
                        <a:cs typeface="Andalus" panose="02020603050405020304" pitchFamily="18"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it-IT" sz="2000" dirty="0">
                          <a:effectLst/>
                          <a:latin typeface="Andalus" panose="02020603050405020304" pitchFamily="18" charset="-78"/>
                          <a:cs typeface="Andalus" panose="02020603050405020304" pitchFamily="18" charset="-78"/>
                        </a:rPr>
                        <a:t>14</a:t>
                      </a:r>
                      <a:endParaRPr lang="it-IT" sz="2000" dirty="0">
                        <a:effectLst/>
                        <a:latin typeface="Andalus" panose="02020603050405020304" pitchFamily="18" charset="-78"/>
                        <a:ea typeface="Calibri"/>
                        <a:cs typeface="Andalus" panose="02020603050405020304" pitchFamily="18"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89289">
                <a:tc>
                  <a:txBody>
                    <a:bodyPr/>
                    <a:lstStyle/>
                    <a:p>
                      <a:pPr algn="just">
                        <a:lnSpc>
                          <a:spcPct val="115000"/>
                        </a:lnSpc>
                        <a:spcAft>
                          <a:spcPts val="1000"/>
                        </a:spcAft>
                      </a:pPr>
                      <a:r>
                        <a:rPr lang="it-IT" sz="2000">
                          <a:effectLst/>
                          <a:latin typeface="Andalus" panose="02020603050405020304" pitchFamily="18" charset="-78"/>
                          <a:cs typeface="Andalus" panose="02020603050405020304" pitchFamily="18" charset="-78"/>
                        </a:rPr>
                        <a:t>Periodo</a:t>
                      </a:r>
                      <a:endParaRPr lang="it-IT" sz="2000">
                        <a:effectLst/>
                        <a:latin typeface="Andalus" panose="02020603050405020304" pitchFamily="18" charset="-78"/>
                        <a:ea typeface="Calibri"/>
                        <a:cs typeface="Andalus" panose="02020603050405020304" pitchFamily="18"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it-IT" sz="2000" dirty="0">
                          <a:effectLst/>
                          <a:latin typeface="Andalus" panose="02020603050405020304" pitchFamily="18" charset="-78"/>
                          <a:cs typeface="Andalus" panose="02020603050405020304" pitchFamily="18" charset="-78"/>
                        </a:rPr>
                        <a:t>4</a:t>
                      </a:r>
                      <a:endParaRPr lang="it-IT" sz="2000" dirty="0">
                        <a:effectLst/>
                        <a:latin typeface="Andalus" panose="02020603050405020304" pitchFamily="18" charset="-78"/>
                        <a:ea typeface="Calibri"/>
                        <a:cs typeface="Andalus" panose="02020603050405020304" pitchFamily="18"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751792">
                <a:tc>
                  <a:txBody>
                    <a:bodyPr/>
                    <a:lstStyle/>
                    <a:p>
                      <a:pPr algn="just">
                        <a:lnSpc>
                          <a:spcPct val="115000"/>
                        </a:lnSpc>
                        <a:spcAft>
                          <a:spcPts val="1000"/>
                        </a:spcAft>
                      </a:pPr>
                      <a:r>
                        <a:rPr lang="it-IT" sz="2000">
                          <a:effectLst/>
                          <a:latin typeface="Andalus" panose="02020603050405020304" pitchFamily="18" charset="-78"/>
                          <a:cs typeface="Andalus" panose="02020603050405020304" pitchFamily="18" charset="-78"/>
                        </a:rPr>
                        <a:t>Configurazione elettronica</a:t>
                      </a:r>
                      <a:endParaRPr lang="it-IT" sz="2000">
                        <a:effectLst/>
                        <a:latin typeface="Andalus" panose="02020603050405020304" pitchFamily="18" charset="-78"/>
                        <a:ea typeface="Calibri"/>
                        <a:cs typeface="Andalus" panose="02020603050405020304" pitchFamily="18"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it-IT" sz="2000" dirty="0">
                          <a:effectLst/>
                          <a:latin typeface="Andalus" panose="02020603050405020304" pitchFamily="18" charset="-78"/>
                          <a:cs typeface="Andalus" panose="02020603050405020304" pitchFamily="18" charset="-78"/>
                        </a:rPr>
                        <a:t>[</a:t>
                      </a:r>
                      <a:r>
                        <a:rPr lang="it-IT" sz="2000" dirty="0" err="1">
                          <a:effectLst/>
                          <a:latin typeface="Andalus" panose="02020603050405020304" pitchFamily="18" charset="-78"/>
                          <a:cs typeface="Andalus" panose="02020603050405020304" pitchFamily="18" charset="-78"/>
                        </a:rPr>
                        <a:t>Ar</a:t>
                      </a:r>
                      <a:r>
                        <a:rPr lang="it-IT" sz="2000" dirty="0">
                          <a:effectLst/>
                          <a:latin typeface="Andalus" panose="02020603050405020304" pitchFamily="18" charset="-78"/>
                          <a:cs typeface="Andalus" panose="02020603050405020304" pitchFamily="18" charset="-78"/>
                        </a:rPr>
                        <a:t>] 3D10 4S2 4P2</a:t>
                      </a:r>
                      <a:endParaRPr lang="it-IT" sz="2000" dirty="0">
                        <a:effectLst/>
                        <a:latin typeface="Andalus" panose="02020603050405020304" pitchFamily="18" charset="-78"/>
                        <a:ea typeface="Calibri"/>
                        <a:cs typeface="Andalus" panose="02020603050405020304" pitchFamily="18"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89289">
                <a:tc>
                  <a:txBody>
                    <a:bodyPr/>
                    <a:lstStyle/>
                    <a:p>
                      <a:pPr algn="just">
                        <a:lnSpc>
                          <a:spcPct val="115000"/>
                        </a:lnSpc>
                        <a:spcAft>
                          <a:spcPts val="1000"/>
                        </a:spcAft>
                      </a:pPr>
                      <a:r>
                        <a:rPr lang="it-IT" sz="2000">
                          <a:effectLst/>
                          <a:latin typeface="Andalus" panose="02020603050405020304" pitchFamily="18" charset="-78"/>
                          <a:cs typeface="Andalus" panose="02020603050405020304" pitchFamily="18" charset="-78"/>
                        </a:rPr>
                        <a:t>Numeri di ossidazione</a:t>
                      </a:r>
                      <a:endParaRPr lang="it-IT" sz="2000">
                        <a:effectLst/>
                        <a:latin typeface="Andalus" panose="02020603050405020304" pitchFamily="18" charset="-78"/>
                        <a:ea typeface="Calibri"/>
                        <a:cs typeface="Andalus" panose="02020603050405020304" pitchFamily="18"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it-IT" sz="2000" dirty="0">
                          <a:effectLst/>
                          <a:latin typeface="Andalus" panose="02020603050405020304" pitchFamily="18" charset="-78"/>
                          <a:cs typeface="Andalus" panose="02020603050405020304" pitchFamily="18" charset="-78"/>
                        </a:rPr>
                        <a:t>+2 +4</a:t>
                      </a:r>
                      <a:endParaRPr lang="it-IT" sz="2000" dirty="0">
                        <a:effectLst/>
                        <a:latin typeface="Andalus" panose="02020603050405020304" pitchFamily="18" charset="-78"/>
                        <a:ea typeface="Calibri"/>
                        <a:cs typeface="Andalus" panose="02020603050405020304" pitchFamily="18"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89289">
                <a:tc>
                  <a:txBody>
                    <a:bodyPr/>
                    <a:lstStyle/>
                    <a:p>
                      <a:pPr algn="just">
                        <a:lnSpc>
                          <a:spcPct val="115000"/>
                        </a:lnSpc>
                        <a:spcAft>
                          <a:spcPts val="1000"/>
                        </a:spcAft>
                      </a:pPr>
                      <a:r>
                        <a:rPr lang="it-IT" sz="2000">
                          <a:effectLst/>
                          <a:latin typeface="Andalus" panose="02020603050405020304" pitchFamily="18" charset="-78"/>
                          <a:cs typeface="Andalus" panose="02020603050405020304" pitchFamily="18" charset="-78"/>
                        </a:rPr>
                        <a:t>Elettronegatività</a:t>
                      </a:r>
                      <a:endParaRPr lang="it-IT" sz="2000">
                        <a:effectLst/>
                        <a:latin typeface="Andalus" panose="02020603050405020304" pitchFamily="18" charset="-78"/>
                        <a:ea typeface="Calibri"/>
                        <a:cs typeface="Andalus" panose="02020603050405020304" pitchFamily="18"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it-IT" sz="2000" dirty="0">
                          <a:effectLst/>
                          <a:latin typeface="Andalus" panose="02020603050405020304" pitchFamily="18" charset="-78"/>
                          <a:cs typeface="Andalus" panose="02020603050405020304" pitchFamily="18" charset="-78"/>
                        </a:rPr>
                        <a:t>2.01</a:t>
                      </a:r>
                      <a:endParaRPr lang="it-IT" sz="2000" dirty="0">
                        <a:effectLst/>
                        <a:latin typeface="Andalus" panose="02020603050405020304" pitchFamily="18" charset="-78"/>
                        <a:ea typeface="Calibri"/>
                        <a:cs typeface="Andalus" panose="02020603050405020304" pitchFamily="18"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9074">
                <a:tc>
                  <a:txBody>
                    <a:bodyPr/>
                    <a:lstStyle/>
                    <a:p>
                      <a:pPr algn="just">
                        <a:lnSpc>
                          <a:spcPct val="115000"/>
                        </a:lnSpc>
                        <a:spcAft>
                          <a:spcPts val="1000"/>
                        </a:spcAft>
                      </a:pPr>
                      <a:r>
                        <a:rPr lang="it-IT" sz="2000">
                          <a:effectLst/>
                          <a:latin typeface="Andalus" panose="02020603050405020304" pitchFamily="18" charset="-78"/>
                          <a:cs typeface="Andalus" panose="02020603050405020304" pitchFamily="18" charset="-78"/>
                        </a:rPr>
                        <a:t>Raggio atomico/pm</a:t>
                      </a:r>
                      <a:endParaRPr lang="it-IT" sz="2000">
                        <a:effectLst/>
                        <a:latin typeface="Andalus" panose="02020603050405020304" pitchFamily="18" charset="-78"/>
                        <a:ea typeface="Calibri"/>
                        <a:cs typeface="Andalus" panose="02020603050405020304" pitchFamily="18"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it-IT" sz="2000" dirty="0">
                          <a:effectLst/>
                          <a:latin typeface="Andalus" panose="02020603050405020304" pitchFamily="18" charset="-78"/>
                          <a:cs typeface="Andalus" panose="02020603050405020304" pitchFamily="18" charset="-78"/>
                        </a:rPr>
                        <a:t>122.5</a:t>
                      </a:r>
                      <a:endParaRPr lang="it-IT" sz="2000" dirty="0">
                        <a:effectLst/>
                        <a:latin typeface="Andalus" panose="02020603050405020304" pitchFamily="18" charset="-78"/>
                        <a:ea typeface="Calibri"/>
                        <a:cs typeface="Andalus" panose="02020603050405020304" pitchFamily="18"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89289">
                <a:tc>
                  <a:txBody>
                    <a:bodyPr/>
                    <a:lstStyle/>
                    <a:p>
                      <a:pPr algn="just">
                        <a:lnSpc>
                          <a:spcPct val="115000"/>
                        </a:lnSpc>
                        <a:spcAft>
                          <a:spcPts val="1000"/>
                        </a:spcAft>
                      </a:pPr>
                      <a:r>
                        <a:rPr lang="it-IT" sz="2000" dirty="0">
                          <a:effectLst/>
                          <a:latin typeface="Andalus" panose="02020603050405020304" pitchFamily="18" charset="-78"/>
                          <a:cs typeface="Andalus" panose="02020603050405020304" pitchFamily="18" charset="-78"/>
                        </a:rPr>
                        <a:t>Massa relativa atomica</a:t>
                      </a:r>
                      <a:endParaRPr lang="it-IT" sz="2000" dirty="0">
                        <a:effectLst/>
                        <a:latin typeface="Andalus" panose="02020603050405020304" pitchFamily="18" charset="-78"/>
                        <a:ea typeface="Calibri"/>
                        <a:cs typeface="Andalus" panose="02020603050405020304" pitchFamily="18"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it-IT" sz="2000" dirty="0">
                          <a:effectLst/>
                          <a:latin typeface="Andalus" panose="02020603050405020304" pitchFamily="18" charset="-78"/>
                          <a:cs typeface="Andalus" panose="02020603050405020304" pitchFamily="18" charset="-78"/>
                        </a:rPr>
                        <a:t>72.64±0.01</a:t>
                      </a:r>
                      <a:endParaRPr lang="it-IT" sz="2000" dirty="0">
                        <a:effectLst/>
                        <a:latin typeface="Andalus" panose="02020603050405020304" pitchFamily="18" charset="-78"/>
                        <a:ea typeface="Calibri"/>
                        <a:cs typeface="Andalus" panose="02020603050405020304" pitchFamily="18" charset="-78"/>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8" name="CasellaDiTesto 7"/>
          <p:cNvSpPr txBox="1"/>
          <p:nvPr/>
        </p:nvSpPr>
        <p:spPr>
          <a:xfrm>
            <a:off x="755576" y="2636912"/>
            <a:ext cx="3888432" cy="369332"/>
          </a:xfrm>
          <a:prstGeom prst="rect">
            <a:avLst/>
          </a:prstGeom>
          <a:noFill/>
        </p:spPr>
        <p:txBody>
          <a:bodyPr wrap="square" rtlCol="0">
            <a:spAutoFit/>
          </a:bodyPr>
          <a:lstStyle/>
          <a:p>
            <a:pPr algn="ctr"/>
            <a:r>
              <a:rPr lang="it-IT" b="1" dirty="0" smtClean="0">
                <a:solidFill>
                  <a:schemeClr val="bg1"/>
                </a:solidFill>
                <a:latin typeface="Andalus" panose="02020603050405020304" pitchFamily="18" charset="-78"/>
                <a:cs typeface="Andalus" panose="02020603050405020304" pitchFamily="18" charset="-78"/>
              </a:rPr>
              <a:t>Proprietà chimiche</a:t>
            </a:r>
            <a:endParaRPr lang="it-IT" b="1" dirty="0">
              <a:solidFill>
                <a:schemeClr val="bg1"/>
              </a:solidFill>
              <a:latin typeface="Andalus" panose="02020603050405020304" pitchFamily="18" charset="-78"/>
              <a:cs typeface="Andalus" panose="02020603050405020304" pitchFamily="18" charset="-78"/>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1819" y="1881725"/>
            <a:ext cx="2986782" cy="224184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7860885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11560" y="333889"/>
            <a:ext cx="3312368" cy="369332"/>
          </a:xfrm>
          <a:prstGeom prst="rect">
            <a:avLst/>
          </a:prstGeom>
          <a:noFill/>
        </p:spPr>
        <p:txBody>
          <a:bodyPr wrap="square" rtlCol="0">
            <a:spAutoFit/>
          </a:bodyPr>
          <a:lstStyle/>
          <a:p>
            <a:pPr algn="ctr"/>
            <a:r>
              <a:rPr lang="it-IT" dirty="0" smtClean="0"/>
              <a:t> </a:t>
            </a:r>
            <a:endParaRPr lang="it-IT" dirty="0"/>
          </a:p>
        </p:txBody>
      </p:sp>
      <p:graphicFrame>
        <p:nvGraphicFramePr>
          <p:cNvPr id="6" name="Tabella 5"/>
          <p:cNvGraphicFramePr>
            <a:graphicFrameLocks noGrp="1"/>
          </p:cNvGraphicFramePr>
          <p:nvPr>
            <p:extLst>
              <p:ext uri="{D42A27DB-BD31-4B8C-83A1-F6EECF244321}">
                <p14:modId xmlns:p14="http://schemas.microsoft.com/office/powerpoint/2010/main" val="4009720310"/>
              </p:ext>
            </p:extLst>
          </p:nvPr>
        </p:nvGraphicFramePr>
        <p:xfrm>
          <a:off x="325212" y="836711"/>
          <a:ext cx="4102771" cy="2880320"/>
        </p:xfrm>
        <a:graphic>
          <a:graphicData uri="http://schemas.openxmlformats.org/drawingml/2006/table">
            <a:tbl>
              <a:tblPr firstRow="1" firstCol="1" bandRow="1">
                <a:tableStyleId>{2D5ABB26-0587-4C30-8999-92F81FD0307C}</a:tableStyleId>
              </a:tblPr>
              <a:tblGrid>
                <a:gridCol w="1934452"/>
                <a:gridCol w="990672"/>
                <a:gridCol w="1177647"/>
              </a:tblGrid>
              <a:tr h="425888">
                <a:tc>
                  <a:txBody>
                    <a:bodyPr/>
                    <a:lstStyle/>
                    <a:p>
                      <a:pPr algn="just">
                        <a:lnSpc>
                          <a:spcPct val="140000"/>
                        </a:lnSpc>
                        <a:spcAft>
                          <a:spcPts val="0"/>
                        </a:spcAft>
                      </a:pPr>
                      <a:r>
                        <a:rPr lang="it-IT" sz="1800" b="1" kern="50" dirty="0">
                          <a:solidFill>
                            <a:schemeClr val="bg1"/>
                          </a:solidFill>
                          <a:effectLst/>
                          <a:latin typeface="Andalus" panose="02020603050405020304" pitchFamily="18" charset="-78"/>
                          <a:cs typeface="Andalus" panose="02020603050405020304" pitchFamily="18" charset="-78"/>
                        </a:rPr>
                        <a:t>Densità / g dm-3:</a:t>
                      </a:r>
                      <a:endParaRPr lang="it-IT" sz="1800" b="1" kern="50" dirty="0">
                        <a:solidFill>
                          <a:schemeClr val="bg1"/>
                        </a:solidFill>
                        <a:effectLst/>
                        <a:latin typeface="Andalus" panose="02020603050405020304" pitchFamily="18" charset="-78"/>
                        <a:ea typeface="Lucida Sans Unicode"/>
                        <a:cs typeface="Andalus" panose="02020603050405020304" pitchFamily="18" charset="-78"/>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40000"/>
                        </a:lnSpc>
                        <a:spcAft>
                          <a:spcPts val="0"/>
                        </a:spcAft>
                      </a:pPr>
                      <a:r>
                        <a:rPr lang="it-IT" sz="1800" b="1" kern="50" dirty="0">
                          <a:solidFill>
                            <a:schemeClr val="bg1"/>
                          </a:solidFill>
                          <a:effectLst/>
                          <a:latin typeface="Andalus" panose="02020603050405020304" pitchFamily="18" charset="-78"/>
                          <a:cs typeface="Andalus" panose="02020603050405020304" pitchFamily="18" charset="-78"/>
                        </a:rPr>
                        <a:t>5323</a:t>
                      </a:r>
                      <a:endParaRPr lang="it-IT" sz="1800" b="1" kern="50" dirty="0">
                        <a:solidFill>
                          <a:schemeClr val="bg1"/>
                        </a:solidFill>
                        <a:effectLst/>
                        <a:latin typeface="Andalus" panose="02020603050405020304" pitchFamily="18" charset="-78"/>
                        <a:ea typeface="Lucida Sans Unicode"/>
                        <a:cs typeface="Andalus" panose="02020603050405020304" pitchFamily="18" charset="-78"/>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40000"/>
                        </a:lnSpc>
                        <a:spcAft>
                          <a:spcPts val="0"/>
                        </a:spcAft>
                      </a:pPr>
                      <a:r>
                        <a:rPr lang="it-IT" sz="1800" b="1" kern="50" dirty="0">
                          <a:solidFill>
                            <a:schemeClr val="bg1"/>
                          </a:solidFill>
                          <a:effectLst/>
                          <a:latin typeface="Andalus" panose="02020603050405020304" pitchFamily="18" charset="-78"/>
                          <a:cs typeface="Andalus" panose="02020603050405020304" pitchFamily="18" charset="-78"/>
                        </a:rPr>
                        <a:t>(293 K)</a:t>
                      </a:r>
                      <a:endParaRPr lang="it-IT" sz="1800" b="1" kern="50" dirty="0">
                        <a:solidFill>
                          <a:schemeClr val="bg1"/>
                        </a:solidFill>
                        <a:effectLst/>
                        <a:latin typeface="Andalus" panose="02020603050405020304" pitchFamily="18" charset="-78"/>
                        <a:ea typeface="Lucida Sans Unicode"/>
                        <a:cs typeface="Andalus" panose="02020603050405020304" pitchFamily="18" charset="-78"/>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09072">
                <a:tc>
                  <a:txBody>
                    <a:bodyPr/>
                    <a:lstStyle/>
                    <a:p>
                      <a:pPr algn="just">
                        <a:lnSpc>
                          <a:spcPct val="140000"/>
                        </a:lnSpc>
                        <a:spcAft>
                          <a:spcPts val="0"/>
                        </a:spcAft>
                      </a:pPr>
                      <a:r>
                        <a:rPr lang="it-IT" sz="1800" b="1" kern="50" dirty="0">
                          <a:solidFill>
                            <a:schemeClr val="bg1"/>
                          </a:solidFill>
                          <a:effectLst/>
                          <a:latin typeface="Andalus" panose="02020603050405020304" pitchFamily="18" charset="-78"/>
                          <a:cs typeface="Andalus" panose="02020603050405020304" pitchFamily="18" charset="-78"/>
                        </a:rPr>
                        <a:t> </a:t>
                      </a:r>
                      <a:endParaRPr lang="it-IT" sz="1800" b="1" kern="50" dirty="0">
                        <a:solidFill>
                          <a:schemeClr val="bg1"/>
                        </a:solidFill>
                        <a:effectLst/>
                        <a:latin typeface="Andalus" panose="02020603050405020304" pitchFamily="18" charset="-78"/>
                        <a:ea typeface="Lucida Sans Unicode"/>
                        <a:cs typeface="Andalus" panose="02020603050405020304" pitchFamily="18" charset="-78"/>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40000"/>
                        </a:lnSpc>
                        <a:spcAft>
                          <a:spcPts val="0"/>
                        </a:spcAft>
                      </a:pPr>
                      <a:r>
                        <a:rPr lang="it-IT" sz="1800" b="1" kern="50" dirty="0">
                          <a:solidFill>
                            <a:schemeClr val="bg1"/>
                          </a:solidFill>
                          <a:effectLst/>
                          <a:latin typeface="Andalus" panose="02020603050405020304" pitchFamily="18" charset="-78"/>
                          <a:cs typeface="Andalus" panose="02020603050405020304" pitchFamily="18" charset="-78"/>
                        </a:rPr>
                        <a:t>5490</a:t>
                      </a:r>
                      <a:endParaRPr lang="it-IT" sz="1800" b="1" kern="50" dirty="0">
                        <a:solidFill>
                          <a:schemeClr val="bg1"/>
                        </a:solidFill>
                        <a:effectLst/>
                        <a:latin typeface="Andalus" panose="02020603050405020304" pitchFamily="18" charset="-78"/>
                        <a:ea typeface="Lucida Sans Unicode"/>
                        <a:cs typeface="Andalus" panose="02020603050405020304" pitchFamily="18" charset="-78"/>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40000"/>
                        </a:lnSpc>
                        <a:spcAft>
                          <a:spcPts val="0"/>
                        </a:spcAft>
                      </a:pPr>
                      <a:r>
                        <a:rPr lang="it-IT" sz="1800" b="1" kern="50" dirty="0">
                          <a:solidFill>
                            <a:schemeClr val="bg1"/>
                          </a:solidFill>
                          <a:effectLst/>
                          <a:latin typeface="Andalus" panose="02020603050405020304" pitchFamily="18" charset="-78"/>
                          <a:cs typeface="Andalus" panose="02020603050405020304" pitchFamily="18" charset="-78"/>
                        </a:rPr>
                        <a:t>(</a:t>
                      </a:r>
                      <a:r>
                        <a:rPr lang="it-IT" sz="1800" b="1" kern="50" dirty="0" err="1">
                          <a:solidFill>
                            <a:schemeClr val="bg1"/>
                          </a:solidFill>
                          <a:effectLst/>
                          <a:latin typeface="Andalus" panose="02020603050405020304" pitchFamily="18" charset="-78"/>
                          <a:cs typeface="Andalus" panose="02020603050405020304" pitchFamily="18" charset="-78"/>
                        </a:rPr>
                        <a:t>m.p.</a:t>
                      </a:r>
                      <a:r>
                        <a:rPr lang="it-IT" sz="1800" b="1" kern="50" dirty="0">
                          <a:solidFill>
                            <a:schemeClr val="bg1"/>
                          </a:solidFill>
                          <a:effectLst/>
                          <a:latin typeface="Andalus" panose="02020603050405020304" pitchFamily="18" charset="-78"/>
                          <a:cs typeface="Andalus" panose="02020603050405020304" pitchFamily="18" charset="-78"/>
                        </a:rPr>
                        <a:t>)</a:t>
                      </a:r>
                      <a:endParaRPr lang="it-IT" sz="1800" b="1" kern="50" dirty="0">
                        <a:solidFill>
                          <a:schemeClr val="bg1"/>
                        </a:solidFill>
                        <a:effectLst/>
                        <a:latin typeface="Andalus" panose="02020603050405020304" pitchFamily="18" charset="-78"/>
                        <a:ea typeface="Lucida Sans Unicode"/>
                        <a:cs typeface="Andalus" panose="02020603050405020304" pitchFamily="18" charset="-78"/>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818144">
                <a:tc>
                  <a:txBody>
                    <a:bodyPr/>
                    <a:lstStyle/>
                    <a:p>
                      <a:pPr algn="just">
                        <a:lnSpc>
                          <a:spcPct val="140000"/>
                        </a:lnSpc>
                        <a:spcAft>
                          <a:spcPts val="0"/>
                        </a:spcAft>
                      </a:pPr>
                      <a:r>
                        <a:rPr lang="it-IT" sz="1800" b="1" kern="50">
                          <a:solidFill>
                            <a:schemeClr val="bg1"/>
                          </a:solidFill>
                          <a:effectLst/>
                          <a:latin typeface="Andalus" panose="02020603050405020304" pitchFamily="18" charset="-78"/>
                          <a:cs typeface="Andalus" panose="02020603050405020304" pitchFamily="18" charset="-78"/>
                        </a:rPr>
                        <a:t>Molar volume / cm3mol-1:</a:t>
                      </a:r>
                      <a:endParaRPr lang="it-IT" sz="1800" b="1" kern="50">
                        <a:solidFill>
                          <a:schemeClr val="bg1"/>
                        </a:solidFill>
                        <a:effectLst/>
                        <a:latin typeface="Andalus" panose="02020603050405020304" pitchFamily="18" charset="-78"/>
                        <a:ea typeface="Lucida Sans Unicode"/>
                        <a:cs typeface="Andalus" panose="02020603050405020304" pitchFamily="18" charset="-78"/>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40000"/>
                        </a:lnSpc>
                        <a:spcAft>
                          <a:spcPts val="0"/>
                        </a:spcAft>
                      </a:pPr>
                      <a:r>
                        <a:rPr lang="it-IT" sz="1800" b="1" kern="50">
                          <a:solidFill>
                            <a:schemeClr val="bg1"/>
                          </a:solidFill>
                          <a:effectLst/>
                          <a:latin typeface="Andalus" panose="02020603050405020304" pitchFamily="18" charset="-78"/>
                          <a:cs typeface="Andalus" panose="02020603050405020304" pitchFamily="18" charset="-78"/>
                        </a:rPr>
                        <a:t>13.65</a:t>
                      </a:r>
                      <a:endParaRPr lang="it-IT" sz="1800" b="1" kern="50">
                        <a:solidFill>
                          <a:schemeClr val="bg1"/>
                        </a:solidFill>
                        <a:effectLst/>
                        <a:latin typeface="Andalus" panose="02020603050405020304" pitchFamily="18" charset="-78"/>
                        <a:ea typeface="Lucida Sans Unicode"/>
                        <a:cs typeface="Andalus" panose="02020603050405020304" pitchFamily="18" charset="-78"/>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40000"/>
                        </a:lnSpc>
                        <a:spcAft>
                          <a:spcPts val="0"/>
                        </a:spcAft>
                      </a:pPr>
                      <a:r>
                        <a:rPr lang="it-IT" sz="1800" b="1" kern="50" dirty="0">
                          <a:solidFill>
                            <a:schemeClr val="bg1"/>
                          </a:solidFill>
                          <a:effectLst/>
                          <a:latin typeface="Andalus" panose="02020603050405020304" pitchFamily="18" charset="-78"/>
                          <a:cs typeface="Andalus" panose="02020603050405020304" pitchFamily="18" charset="-78"/>
                        </a:rPr>
                        <a:t>(293 K)</a:t>
                      </a:r>
                      <a:endParaRPr lang="it-IT" sz="1800" b="1" kern="50" dirty="0">
                        <a:solidFill>
                          <a:schemeClr val="bg1"/>
                        </a:solidFill>
                        <a:effectLst/>
                        <a:latin typeface="Andalus" panose="02020603050405020304" pitchFamily="18" charset="-78"/>
                        <a:ea typeface="Lucida Sans Unicode"/>
                        <a:cs typeface="Andalus" panose="02020603050405020304" pitchFamily="18" charset="-78"/>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09072">
                <a:tc>
                  <a:txBody>
                    <a:bodyPr/>
                    <a:lstStyle/>
                    <a:p>
                      <a:pPr algn="just">
                        <a:lnSpc>
                          <a:spcPct val="140000"/>
                        </a:lnSpc>
                        <a:spcAft>
                          <a:spcPts val="0"/>
                        </a:spcAft>
                      </a:pPr>
                      <a:r>
                        <a:rPr lang="it-IT" sz="1800" b="1" kern="50">
                          <a:solidFill>
                            <a:schemeClr val="bg1"/>
                          </a:solidFill>
                          <a:effectLst/>
                          <a:latin typeface="Andalus" panose="02020603050405020304" pitchFamily="18" charset="-78"/>
                          <a:cs typeface="Andalus" panose="02020603050405020304" pitchFamily="18" charset="-78"/>
                        </a:rPr>
                        <a:t> </a:t>
                      </a:r>
                      <a:endParaRPr lang="it-IT" sz="1800" b="1" kern="50">
                        <a:solidFill>
                          <a:schemeClr val="bg1"/>
                        </a:solidFill>
                        <a:effectLst/>
                        <a:latin typeface="Andalus" panose="02020603050405020304" pitchFamily="18" charset="-78"/>
                        <a:ea typeface="Lucida Sans Unicode"/>
                        <a:cs typeface="Andalus" panose="02020603050405020304" pitchFamily="18" charset="-78"/>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40000"/>
                        </a:lnSpc>
                        <a:spcAft>
                          <a:spcPts val="0"/>
                        </a:spcAft>
                      </a:pPr>
                      <a:r>
                        <a:rPr lang="it-IT" sz="1800" b="1" kern="50">
                          <a:solidFill>
                            <a:schemeClr val="bg1"/>
                          </a:solidFill>
                          <a:effectLst/>
                          <a:latin typeface="Andalus" panose="02020603050405020304" pitchFamily="18" charset="-78"/>
                          <a:cs typeface="Andalus" panose="02020603050405020304" pitchFamily="18" charset="-78"/>
                        </a:rPr>
                        <a:t>13.23</a:t>
                      </a:r>
                      <a:endParaRPr lang="it-IT" sz="1800" b="1" kern="50">
                        <a:solidFill>
                          <a:schemeClr val="bg1"/>
                        </a:solidFill>
                        <a:effectLst/>
                        <a:latin typeface="Andalus" panose="02020603050405020304" pitchFamily="18" charset="-78"/>
                        <a:ea typeface="Lucida Sans Unicode"/>
                        <a:cs typeface="Andalus" panose="02020603050405020304" pitchFamily="18" charset="-78"/>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40000"/>
                        </a:lnSpc>
                        <a:spcAft>
                          <a:spcPts val="0"/>
                        </a:spcAft>
                      </a:pPr>
                      <a:r>
                        <a:rPr lang="it-IT" sz="1800" b="1" kern="50" dirty="0">
                          <a:solidFill>
                            <a:schemeClr val="bg1"/>
                          </a:solidFill>
                          <a:effectLst/>
                          <a:latin typeface="Andalus" panose="02020603050405020304" pitchFamily="18" charset="-78"/>
                          <a:cs typeface="Andalus" panose="02020603050405020304" pitchFamily="18" charset="-78"/>
                        </a:rPr>
                        <a:t>(</a:t>
                      </a:r>
                      <a:r>
                        <a:rPr lang="it-IT" sz="1800" b="1" kern="50" dirty="0" err="1">
                          <a:solidFill>
                            <a:schemeClr val="bg1"/>
                          </a:solidFill>
                          <a:effectLst/>
                          <a:latin typeface="Andalus" panose="02020603050405020304" pitchFamily="18" charset="-78"/>
                          <a:cs typeface="Andalus" panose="02020603050405020304" pitchFamily="18" charset="-78"/>
                        </a:rPr>
                        <a:t>m.p.</a:t>
                      </a:r>
                      <a:r>
                        <a:rPr lang="it-IT" sz="1800" b="1" kern="50" dirty="0">
                          <a:solidFill>
                            <a:schemeClr val="bg1"/>
                          </a:solidFill>
                          <a:effectLst/>
                          <a:latin typeface="Andalus" panose="02020603050405020304" pitchFamily="18" charset="-78"/>
                          <a:cs typeface="Andalus" panose="02020603050405020304" pitchFamily="18" charset="-78"/>
                        </a:rPr>
                        <a:t>)</a:t>
                      </a:r>
                      <a:endParaRPr lang="it-IT" sz="1800" b="1" kern="50" dirty="0">
                        <a:solidFill>
                          <a:schemeClr val="bg1"/>
                        </a:solidFill>
                        <a:effectLst/>
                        <a:latin typeface="Andalus" panose="02020603050405020304" pitchFamily="18" charset="-78"/>
                        <a:ea typeface="Lucida Sans Unicode"/>
                        <a:cs typeface="Andalus" panose="02020603050405020304" pitchFamily="18" charset="-78"/>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818144">
                <a:tc>
                  <a:txBody>
                    <a:bodyPr/>
                    <a:lstStyle/>
                    <a:p>
                      <a:pPr algn="just">
                        <a:lnSpc>
                          <a:spcPct val="140000"/>
                        </a:lnSpc>
                        <a:spcAft>
                          <a:spcPts val="0"/>
                        </a:spcAft>
                      </a:pPr>
                      <a:r>
                        <a:rPr lang="it-IT" sz="1800" b="1" kern="50">
                          <a:solidFill>
                            <a:schemeClr val="bg1"/>
                          </a:solidFill>
                          <a:effectLst/>
                          <a:latin typeface="Andalus" panose="02020603050405020304" pitchFamily="18" charset="-78"/>
                          <a:cs typeface="Andalus" panose="02020603050405020304" pitchFamily="18" charset="-78"/>
                        </a:rPr>
                        <a:t>Resistività Elettrica / µΩcm:</a:t>
                      </a:r>
                      <a:endParaRPr lang="it-IT" sz="1800" b="1" kern="50">
                        <a:solidFill>
                          <a:schemeClr val="bg1"/>
                        </a:solidFill>
                        <a:effectLst/>
                        <a:latin typeface="Andalus" panose="02020603050405020304" pitchFamily="18" charset="-78"/>
                        <a:ea typeface="Lucida Sans Unicode"/>
                        <a:cs typeface="Andalus" panose="02020603050405020304" pitchFamily="18" charset="-78"/>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40000"/>
                        </a:lnSpc>
                        <a:spcAft>
                          <a:spcPts val="0"/>
                        </a:spcAft>
                      </a:pPr>
                      <a:r>
                        <a:rPr lang="it-IT" sz="1800" b="1" kern="50">
                          <a:solidFill>
                            <a:schemeClr val="bg1"/>
                          </a:solidFill>
                          <a:effectLst/>
                          <a:latin typeface="Andalus" panose="02020603050405020304" pitchFamily="18" charset="-78"/>
                          <a:cs typeface="Andalus" panose="02020603050405020304" pitchFamily="18" charset="-78"/>
                        </a:rPr>
                        <a:t>46000000</a:t>
                      </a:r>
                      <a:endParaRPr lang="it-IT" sz="1800" b="1" kern="50">
                        <a:solidFill>
                          <a:schemeClr val="bg1"/>
                        </a:solidFill>
                        <a:effectLst/>
                        <a:latin typeface="Andalus" panose="02020603050405020304" pitchFamily="18" charset="-78"/>
                        <a:ea typeface="Lucida Sans Unicode"/>
                        <a:cs typeface="Andalus" panose="02020603050405020304" pitchFamily="18" charset="-78"/>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40000"/>
                        </a:lnSpc>
                        <a:spcAft>
                          <a:spcPts val="0"/>
                        </a:spcAft>
                      </a:pPr>
                      <a:r>
                        <a:rPr lang="it-IT" sz="1800" b="1" kern="50" dirty="0">
                          <a:solidFill>
                            <a:schemeClr val="bg1"/>
                          </a:solidFill>
                          <a:effectLst/>
                          <a:latin typeface="Andalus" panose="02020603050405020304" pitchFamily="18" charset="-78"/>
                          <a:cs typeface="Andalus" panose="02020603050405020304" pitchFamily="18" charset="-78"/>
                        </a:rPr>
                        <a:t>(20 °C)</a:t>
                      </a:r>
                      <a:endParaRPr lang="it-IT" sz="1800" b="1" kern="50" dirty="0">
                        <a:solidFill>
                          <a:schemeClr val="bg1"/>
                        </a:solidFill>
                        <a:effectLst/>
                        <a:latin typeface="Andalus" panose="02020603050405020304" pitchFamily="18" charset="-78"/>
                        <a:ea typeface="Lucida Sans Unicode"/>
                        <a:cs typeface="Andalus" panose="02020603050405020304" pitchFamily="18" charset="-78"/>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bl>
          </a:graphicData>
        </a:graphic>
      </p:graphicFrame>
      <p:sp>
        <p:nvSpPr>
          <p:cNvPr id="7" name="CasellaDiTesto 6"/>
          <p:cNvSpPr txBox="1"/>
          <p:nvPr/>
        </p:nvSpPr>
        <p:spPr>
          <a:xfrm>
            <a:off x="359532" y="333889"/>
            <a:ext cx="3816424" cy="369332"/>
          </a:xfrm>
          <a:prstGeom prst="rect">
            <a:avLst/>
          </a:prstGeom>
          <a:noFill/>
        </p:spPr>
        <p:txBody>
          <a:bodyPr wrap="square" rtlCol="0">
            <a:spAutoFit/>
          </a:bodyPr>
          <a:lstStyle/>
          <a:p>
            <a:pPr algn="ctr"/>
            <a:r>
              <a:rPr lang="it-IT" b="1" dirty="0" smtClean="0">
                <a:solidFill>
                  <a:schemeClr val="bg1"/>
                </a:solidFill>
              </a:rPr>
              <a:t>Proprietà fisiche</a:t>
            </a:r>
            <a:endParaRPr lang="it-IT" b="1" dirty="0">
              <a:solidFill>
                <a:schemeClr val="bg1"/>
              </a:solidFill>
            </a:endParaRPr>
          </a:p>
        </p:txBody>
      </p:sp>
      <p:graphicFrame>
        <p:nvGraphicFramePr>
          <p:cNvPr id="8" name="Tabella 7"/>
          <p:cNvGraphicFramePr>
            <a:graphicFrameLocks noGrp="1"/>
          </p:cNvGraphicFramePr>
          <p:nvPr>
            <p:extLst>
              <p:ext uri="{D42A27DB-BD31-4B8C-83A1-F6EECF244321}">
                <p14:modId xmlns:p14="http://schemas.microsoft.com/office/powerpoint/2010/main" val="2148032463"/>
              </p:ext>
            </p:extLst>
          </p:nvPr>
        </p:nvGraphicFramePr>
        <p:xfrm>
          <a:off x="5125468" y="782984"/>
          <a:ext cx="3622995" cy="4096512"/>
        </p:xfrm>
        <a:graphic>
          <a:graphicData uri="http://schemas.openxmlformats.org/drawingml/2006/table">
            <a:tbl>
              <a:tblPr firstRow="1" firstCol="1" bandRow="1"/>
              <a:tblGrid>
                <a:gridCol w="2305997"/>
                <a:gridCol w="1316998"/>
              </a:tblGrid>
              <a:tr h="574566">
                <a:tc>
                  <a:txBody>
                    <a:bodyPr/>
                    <a:lstStyle/>
                    <a:p>
                      <a:pPr algn="just">
                        <a:lnSpc>
                          <a:spcPct val="140000"/>
                        </a:lnSpc>
                        <a:spcAft>
                          <a:spcPts val="0"/>
                        </a:spcAft>
                      </a:pPr>
                      <a:r>
                        <a:rPr lang="it-IT" sz="1600" b="1" kern="50" dirty="0">
                          <a:solidFill>
                            <a:schemeClr val="bg1"/>
                          </a:solidFill>
                          <a:effectLst/>
                          <a:latin typeface="Andalus" panose="02020603050405020304" pitchFamily="18" charset="-78"/>
                          <a:ea typeface="Lucida Sans Unicode"/>
                          <a:cs typeface="Andalus" panose="02020603050405020304" pitchFamily="18" charset="-78"/>
                        </a:rPr>
                        <a:t>Conducibilità termica / W m-1K-1:</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40000"/>
                        </a:lnSpc>
                        <a:spcAft>
                          <a:spcPts val="0"/>
                        </a:spcAft>
                      </a:pPr>
                      <a:r>
                        <a:rPr lang="it-IT" sz="1600" b="1" kern="50" dirty="0">
                          <a:solidFill>
                            <a:schemeClr val="bg1"/>
                          </a:solidFill>
                          <a:effectLst/>
                          <a:latin typeface="Andalus" panose="02020603050405020304" pitchFamily="18" charset="-78"/>
                          <a:ea typeface="Lucida Sans Unicode"/>
                          <a:cs typeface="Andalus" panose="02020603050405020304" pitchFamily="18" charset="-78"/>
                        </a:rPr>
                        <a:t>59.9</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74566">
                <a:tc>
                  <a:txBody>
                    <a:bodyPr/>
                    <a:lstStyle/>
                    <a:p>
                      <a:pPr algn="just">
                        <a:lnSpc>
                          <a:spcPct val="140000"/>
                        </a:lnSpc>
                        <a:spcAft>
                          <a:spcPts val="0"/>
                        </a:spcAft>
                      </a:pPr>
                      <a:r>
                        <a:rPr lang="it-IT" sz="1600" b="1" kern="50" dirty="0">
                          <a:solidFill>
                            <a:schemeClr val="bg1"/>
                          </a:solidFill>
                          <a:effectLst/>
                          <a:latin typeface="Andalus" panose="02020603050405020304" pitchFamily="18" charset="-78"/>
                          <a:ea typeface="Lucida Sans Unicode"/>
                          <a:cs typeface="Andalus" panose="02020603050405020304" pitchFamily="18" charset="-78"/>
                        </a:rPr>
                        <a:t>Temperatura di fusione / °C:</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40000"/>
                        </a:lnSpc>
                        <a:spcAft>
                          <a:spcPts val="0"/>
                        </a:spcAft>
                      </a:pPr>
                      <a:r>
                        <a:rPr lang="it-IT" sz="1600" b="1" kern="50" dirty="0">
                          <a:solidFill>
                            <a:schemeClr val="bg1"/>
                          </a:solidFill>
                          <a:effectLst/>
                          <a:latin typeface="Andalus" panose="02020603050405020304" pitchFamily="18" charset="-78"/>
                          <a:ea typeface="Lucida Sans Unicode"/>
                          <a:cs typeface="Andalus" panose="02020603050405020304" pitchFamily="18" charset="-78"/>
                        </a:rPr>
                        <a:t>938.25</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74566">
                <a:tc>
                  <a:txBody>
                    <a:bodyPr/>
                    <a:lstStyle/>
                    <a:p>
                      <a:pPr algn="just">
                        <a:lnSpc>
                          <a:spcPct val="140000"/>
                        </a:lnSpc>
                        <a:spcAft>
                          <a:spcPts val="0"/>
                        </a:spcAft>
                      </a:pPr>
                      <a:r>
                        <a:rPr lang="it-IT" sz="1600" b="1" kern="50" dirty="0">
                          <a:solidFill>
                            <a:schemeClr val="bg1"/>
                          </a:solidFill>
                          <a:effectLst/>
                          <a:latin typeface="Andalus" panose="02020603050405020304" pitchFamily="18" charset="-78"/>
                          <a:ea typeface="Lucida Sans Unicode"/>
                          <a:cs typeface="Andalus" panose="02020603050405020304" pitchFamily="18" charset="-78"/>
                        </a:rPr>
                        <a:t>Temperatura di ebollizione / °C:</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40000"/>
                        </a:lnSpc>
                        <a:spcAft>
                          <a:spcPts val="0"/>
                        </a:spcAft>
                      </a:pPr>
                      <a:r>
                        <a:rPr lang="it-IT" sz="1600" b="1" kern="50" dirty="0">
                          <a:solidFill>
                            <a:schemeClr val="bg1"/>
                          </a:solidFill>
                          <a:effectLst/>
                          <a:latin typeface="Andalus" panose="02020603050405020304" pitchFamily="18" charset="-78"/>
                          <a:ea typeface="Lucida Sans Unicode"/>
                          <a:cs typeface="Andalus" panose="02020603050405020304" pitchFamily="18" charset="-78"/>
                        </a:rPr>
                        <a:t>2833</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74566">
                <a:tc>
                  <a:txBody>
                    <a:bodyPr/>
                    <a:lstStyle/>
                    <a:p>
                      <a:pPr algn="just">
                        <a:lnSpc>
                          <a:spcPct val="140000"/>
                        </a:lnSpc>
                        <a:spcAft>
                          <a:spcPts val="0"/>
                        </a:spcAft>
                      </a:pPr>
                      <a:r>
                        <a:rPr lang="it-IT" sz="1600" b="1" kern="50">
                          <a:solidFill>
                            <a:schemeClr val="bg1"/>
                          </a:solidFill>
                          <a:effectLst/>
                          <a:latin typeface="Andalus" panose="02020603050405020304" pitchFamily="18" charset="-78"/>
                          <a:ea typeface="Lucida Sans Unicode"/>
                          <a:cs typeface="Andalus" panose="02020603050405020304" pitchFamily="18" charset="-78"/>
                        </a:rPr>
                        <a:t>Calore di fusione / kJ mol-1:</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40000"/>
                        </a:lnSpc>
                        <a:spcAft>
                          <a:spcPts val="0"/>
                        </a:spcAft>
                      </a:pPr>
                      <a:r>
                        <a:rPr lang="it-IT" sz="1600" b="1" kern="50" dirty="0">
                          <a:solidFill>
                            <a:schemeClr val="bg1"/>
                          </a:solidFill>
                          <a:effectLst/>
                          <a:latin typeface="Andalus" panose="02020603050405020304" pitchFamily="18" charset="-78"/>
                          <a:ea typeface="Lucida Sans Unicode"/>
                          <a:cs typeface="Andalus" panose="02020603050405020304" pitchFamily="18" charset="-78"/>
                        </a:rPr>
                        <a:t>34.7</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74566">
                <a:tc>
                  <a:txBody>
                    <a:bodyPr/>
                    <a:lstStyle/>
                    <a:p>
                      <a:pPr algn="just">
                        <a:lnSpc>
                          <a:spcPct val="140000"/>
                        </a:lnSpc>
                        <a:spcAft>
                          <a:spcPts val="0"/>
                        </a:spcAft>
                      </a:pPr>
                      <a:r>
                        <a:rPr lang="it-IT" sz="1600" b="1" kern="50">
                          <a:solidFill>
                            <a:schemeClr val="bg1"/>
                          </a:solidFill>
                          <a:effectLst/>
                          <a:latin typeface="Andalus" panose="02020603050405020304" pitchFamily="18" charset="-78"/>
                          <a:ea typeface="Lucida Sans Unicode"/>
                          <a:cs typeface="Andalus" panose="02020603050405020304" pitchFamily="18" charset="-78"/>
                        </a:rPr>
                        <a:t>Calore di vaporizzazione / kJ mol-1:</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40000"/>
                        </a:lnSpc>
                        <a:spcAft>
                          <a:spcPts val="0"/>
                        </a:spcAft>
                      </a:pPr>
                      <a:r>
                        <a:rPr lang="it-IT" sz="1600" b="1" kern="50" dirty="0">
                          <a:solidFill>
                            <a:schemeClr val="bg1"/>
                          </a:solidFill>
                          <a:effectLst/>
                          <a:latin typeface="Andalus" panose="02020603050405020304" pitchFamily="18" charset="-78"/>
                          <a:ea typeface="Lucida Sans Unicode"/>
                          <a:cs typeface="Andalus" panose="02020603050405020304" pitchFamily="18" charset="-78"/>
                        </a:rPr>
                        <a:t>327.6</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74566">
                <a:tc>
                  <a:txBody>
                    <a:bodyPr/>
                    <a:lstStyle/>
                    <a:p>
                      <a:pPr algn="just">
                        <a:lnSpc>
                          <a:spcPct val="140000"/>
                        </a:lnSpc>
                        <a:spcAft>
                          <a:spcPts val="0"/>
                        </a:spcAft>
                      </a:pPr>
                      <a:r>
                        <a:rPr lang="it-IT" sz="1600" b="1" kern="50">
                          <a:solidFill>
                            <a:schemeClr val="bg1"/>
                          </a:solidFill>
                          <a:effectLst/>
                          <a:latin typeface="Andalus" panose="02020603050405020304" pitchFamily="18" charset="-78"/>
                          <a:ea typeface="Lucida Sans Unicode"/>
                          <a:cs typeface="Andalus" panose="02020603050405020304" pitchFamily="18" charset="-78"/>
                        </a:rPr>
                        <a:t>Calore di atomizzazione / kJ mol-1:</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40000"/>
                        </a:lnSpc>
                        <a:spcAft>
                          <a:spcPts val="0"/>
                        </a:spcAft>
                      </a:pPr>
                      <a:r>
                        <a:rPr lang="it-IT" sz="1600" b="1" kern="50" dirty="0">
                          <a:solidFill>
                            <a:schemeClr val="bg1"/>
                          </a:solidFill>
                          <a:effectLst/>
                          <a:latin typeface="Andalus" panose="02020603050405020304" pitchFamily="18" charset="-78"/>
                          <a:ea typeface="Lucida Sans Unicode"/>
                          <a:cs typeface="Andalus" panose="02020603050405020304" pitchFamily="18" charset="-78"/>
                        </a:rPr>
                        <a:t>373.8</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bl>
          </a:graphicData>
        </a:graphic>
      </p:graphicFrame>
      <p:sp>
        <p:nvSpPr>
          <p:cNvPr id="9" name="CasellaDiTesto 8"/>
          <p:cNvSpPr txBox="1"/>
          <p:nvPr/>
        </p:nvSpPr>
        <p:spPr>
          <a:xfrm>
            <a:off x="5724128" y="333889"/>
            <a:ext cx="2808312" cy="369332"/>
          </a:xfrm>
          <a:prstGeom prst="rect">
            <a:avLst/>
          </a:prstGeom>
          <a:noFill/>
        </p:spPr>
        <p:txBody>
          <a:bodyPr wrap="square" rtlCol="0">
            <a:spAutoFit/>
          </a:bodyPr>
          <a:lstStyle/>
          <a:p>
            <a:pPr algn="ctr"/>
            <a:r>
              <a:rPr lang="it-IT" b="1" dirty="0" smtClean="0">
                <a:solidFill>
                  <a:schemeClr val="bg1"/>
                </a:solidFill>
                <a:latin typeface="Andalus" panose="02020603050405020304" pitchFamily="18" charset="-78"/>
                <a:cs typeface="Andalus" panose="02020603050405020304" pitchFamily="18" charset="-78"/>
              </a:rPr>
              <a:t>Proprietà termiche</a:t>
            </a:r>
            <a:endParaRPr lang="it-IT" b="1" dirty="0">
              <a:solidFill>
                <a:schemeClr val="bg1"/>
              </a:solidFill>
              <a:latin typeface="Andalus" panose="02020603050405020304" pitchFamily="18" charset="-78"/>
              <a:cs typeface="Andalus" panose="02020603050405020304" pitchFamily="18" charset="-78"/>
            </a:endParaRPr>
          </a:p>
        </p:txBody>
      </p:sp>
      <p:graphicFrame>
        <p:nvGraphicFramePr>
          <p:cNvPr id="10" name="Tabella 9"/>
          <p:cNvGraphicFramePr>
            <a:graphicFrameLocks noGrp="1"/>
          </p:cNvGraphicFramePr>
          <p:nvPr>
            <p:extLst>
              <p:ext uri="{D42A27DB-BD31-4B8C-83A1-F6EECF244321}">
                <p14:modId xmlns:p14="http://schemas.microsoft.com/office/powerpoint/2010/main" val="950826250"/>
              </p:ext>
            </p:extLst>
          </p:nvPr>
        </p:nvGraphicFramePr>
        <p:xfrm>
          <a:off x="539552" y="4828046"/>
          <a:ext cx="7848872" cy="1930952"/>
        </p:xfrm>
        <a:graphic>
          <a:graphicData uri="http://schemas.openxmlformats.org/drawingml/2006/table">
            <a:tbl>
              <a:tblPr firstRow="1" firstCol="1" bandRow="1"/>
              <a:tblGrid>
                <a:gridCol w="3924436"/>
                <a:gridCol w="3924436"/>
              </a:tblGrid>
              <a:tr h="576091">
                <a:tc>
                  <a:txBody>
                    <a:bodyPr/>
                    <a:lstStyle/>
                    <a:p>
                      <a:pPr algn="just">
                        <a:lnSpc>
                          <a:spcPct val="140000"/>
                        </a:lnSpc>
                        <a:spcAft>
                          <a:spcPts val="0"/>
                        </a:spcAft>
                      </a:pPr>
                      <a:r>
                        <a:rPr lang="it-IT" sz="1800" b="1" kern="50" dirty="0">
                          <a:solidFill>
                            <a:schemeClr val="bg1"/>
                          </a:solidFill>
                          <a:effectLst/>
                          <a:latin typeface="Andalus" panose="02020603050405020304" pitchFamily="18" charset="-78"/>
                          <a:ea typeface="Lucida Sans Unicode"/>
                          <a:cs typeface="Andalus" panose="02020603050405020304" pitchFamily="18" charset="-78"/>
                        </a:rPr>
                        <a:t>Energia di prima ionizzazione / </a:t>
                      </a:r>
                      <a:r>
                        <a:rPr lang="it-IT" sz="1800" b="1" kern="50" dirty="0" err="1">
                          <a:solidFill>
                            <a:schemeClr val="bg1"/>
                          </a:solidFill>
                          <a:effectLst/>
                          <a:latin typeface="Andalus" panose="02020603050405020304" pitchFamily="18" charset="-78"/>
                          <a:ea typeface="Lucida Sans Unicode"/>
                          <a:cs typeface="Andalus" panose="02020603050405020304" pitchFamily="18" charset="-78"/>
                        </a:rPr>
                        <a:t>kJ</a:t>
                      </a:r>
                      <a:r>
                        <a:rPr lang="it-IT" sz="1800" b="1" kern="50" dirty="0">
                          <a:solidFill>
                            <a:schemeClr val="bg1"/>
                          </a:solidFill>
                          <a:effectLst/>
                          <a:latin typeface="Andalus" panose="02020603050405020304" pitchFamily="18" charset="-78"/>
                          <a:ea typeface="Lucida Sans Unicode"/>
                          <a:cs typeface="Andalus" panose="02020603050405020304" pitchFamily="18" charset="-78"/>
                        </a:rPr>
                        <a:t> mol-1:</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40000"/>
                        </a:lnSpc>
                        <a:spcAft>
                          <a:spcPts val="0"/>
                        </a:spcAft>
                      </a:pPr>
                      <a:r>
                        <a:rPr lang="it-IT" sz="1800" b="1" kern="50" dirty="0">
                          <a:solidFill>
                            <a:schemeClr val="bg1"/>
                          </a:solidFill>
                          <a:effectLst/>
                          <a:latin typeface="Andalus" panose="02020603050405020304" pitchFamily="18" charset="-78"/>
                          <a:ea typeface="Lucida Sans Unicode"/>
                          <a:cs typeface="Andalus" panose="02020603050405020304" pitchFamily="18" charset="-78"/>
                        </a:rPr>
                        <a:t>762.18</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76091">
                <a:tc>
                  <a:txBody>
                    <a:bodyPr/>
                    <a:lstStyle/>
                    <a:p>
                      <a:pPr algn="just">
                        <a:lnSpc>
                          <a:spcPct val="140000"/>
                        </a:lnSpc>
                        <a:spcAft>
                          <a:spcPts val="0"/>
                        </a:spcAft>
                      </a:pPr>
                      <a:r>
                        <a:rPr lang="it-IT" sz="1800" b="1" kern="50" dirty="0">
                          <a:solidFill>
                            <a:schemeClr val="bg1"/>
                          </a:solidFill>
                          <a:effectLst/>
                          <a:latin typeface="Andalus" panose="02020603050405020304" pitchFamily="18" charset="-78"/>
                          <a:ea typeface="Lucida Sans Unicode"/>
                          <a:cs typeface="Andalus" panose="02020603050405020304" pitchFamily="18" charset="-78"/>
                        </a:rPr>
                        <a:t>Energia di seconda ionizzazione / </a:t>
                      </a:r>
                      <a:r>
                        <a:rPr lang="it-IT" sz="1800" b="1" kern="50" dirty="0" err="1">
                          <a:solidFill>
                            <a:schemeClr val="bg1"/>
                          </a:solidFill>
                          <a:effectLst/>
                          <a:latin typeface="Andalus" panose="02020603050405020304" pitchFamily="18" charset="-78"/>
                          <a:ea typeface="Lucida Sans Unicode"/>
                          <a:cs typeface="Andalus" panose="02020603050405020304" pitchFamily="18" charset="-78"/>
                        </a:rPr>
                        <a:t>kJ</a:t>
                      </a:r>
                      <a:r>
                        <a:rPr lang="it-IT" sz="1800" b="1" kern="50" dirty="0">
                          <a:solidFill>
                            <a:schemeClr val="bg1"/>
                          </a:solidFill>
                          <a:effectLst/>
                          <a:latin typeface="Andalus" panose="02020603050405020304" pitchFamily="18" charset="-78"/>
                          <a:ea typeface="Lucida Sans Unicode"/>
                          <a:cs typeface="Andalus" panose="02020603050405020304" pitchFamily="18" charset="-78"/>
                        </a:rPr>
                        <a:t> mol-1:</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40000"/>
                        </a:lnSpc>
                        <a:spcAft>
                          <a:spcPts val="0"/>
                        </a:spcAft>
                      </a:pPr>
                      <a:r>
                        <a:rPr lang="it-IT" sz="1800" b="1" kern="50" dirty="0">
                          <a:solidFill>
                            <a:schemeClr val="bg1"/>
                          </a:solidFill>
                          <a:effectLst/>
                          <a:latin typeface="Andalus" panose="02020603050405020304" pitchFamily="18" charset="-78"/>
                          <a:ea typeface="Lucida Sans Unicode"/>
                          <a:cs typeface="Andalus" panose="02020603050405020304" pitchFamily="18" charset="-78"/>
                        </a:rPr>
                        <a:t>1537.47</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94760">
                <a:tc>
                  <a:txBody>
                    <a:bodyPr/>
                    <a:lstStyle/>
                    <a:p>
                      <a:pPr algn="just">
                        <a:lnSpc>
                          <a:spcPct val="140000"/>
                        </a:lnSpc>
                        <a:spcAft>
                          <a:spcPts val="0"/>
                        </a:spcAft>
                      </a:pPr>
                      <a:r>
                        <a:rPr lang="it-IT" sz="1800" b="1" kern="50">
                          <a:solidFill>
                            <a:schemeClr val="bg1"/>
                          </a:solidFill>
                          <a:effectLst/>
                          <a:latin typeface="Andalus" panose="02020603050405020304" pitchFamily="18" charset="-78"/>
                          <a:ea typeface="Lucida Sans Unicode"/>
                          <a:cs typeface="Andalus" panose="02020603050405020304" pitchFamily="18" charset="-78"/>
                        </a:rPr>
                        <a:t>Energia di terza ionizzazione / kJ mol-1:</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40000"/>
                        </a:lnSpc>
                        <a:spcAft>
                          <a:spcPts val="0"/>
                        </a:spcAft>
                      </a:pPr>
                      <a:r>
                        <a:rPr lang="it-IT" sz="1800" b="1" kern="50" dirty="0">
                          <a:solidFill>
                            <a:schemeClr val="bg1"/>
                          </a:solidFill>
                          <a:effectLst/>
                          <a:latin typeface="Andalus" panose="02020603050405020304" pitchFamily="18" charset="-78"/>
                          <a:ea typeface="Lucida Sans Unicode"/>
                          <a:cs typeface="Andalus" panose="02020603050405020304" pitchFamily="18" charset="-78"/>
                        </a:rPr>
                        <a:t>3302.15</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bl>
          </a:graphicData>
        </a:graphic>
      </p:graphicFrame>
      <p:sp>
        <p:nvSpPr>
          <p:cNvPr id="11" name="CasellaDiTesto 10"/>
          <p:cNvSpPr txBox="1"/>
          <p:nvPr/>
        </p:nvSpPr>
        <p:spPr>
          <a:xfrm>
            <a:off x="971600" y="4285985"/>
            <a:ext cx="3816424" cy="369332"/>
          </a:xfrm>
          <a:prstGeom prst="rect">
            <a:avLst/>
          </a:prstGeom>
          <a:noFill/>
        </p:spPr>
        <p:txBody>
          <a:bodyPr wrap="square" rtlCol="0">
            <a:spAutoFit/>
          </a:bodyPr>
          <a:lstStyle/>
          <a:p>
            <a:pPr algn="ctr"/>
            <a:r>
              <a:rPr lang="it-IT" b="1" dirty="0" smtClean="0">
                <a:solidFill>
                  <a:schemeClr val="bg1"/>
                </a:solidFill>
                <a:latin typeface="Andalus" panose="02020603050405020304" pitchFamily="18" charset="-78"/>
                <a:cs typeface="Andalus" panose="02020603050405020304" pitchFamily="18" charset="-78"/>
              </a:rPr>
              <a:t>Energie di ionizzazione</a:t>
            </a:r>
            <a:endParaRPr lang="it-IT" b="1" dirty="0">
              <a:solidFill>
                <a:schemeClr val="bg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9605505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3920290253"/>
              </p:ext>
            </p:extLst>
          </p:nvPr>
        </p:nvGraphicFramePr>
        <p:xfrm>
          <a:off x="1983983" y="692696"/>
          <a:ext cx="5536073" cy="3756850"/>
        </p:xfrm>
        <a:graphic>
          <a:graphicData uri="http://schemas.openxmlformats.org/drawingml/2006/table">
            <a:tbl>
              <a:tblPr firstRow="1" firstCol="1" bandRow="1"/>
              <a:tblGrid>
                <a:gridCol w="2288930"/>
                <a:gridCol w="3247143"/>
              </a:tblGrid>
              <a:tr h="417428">
                <a:tc>
                  <a:txBody>
                    <a:bodyPr/>
                    <a:lstStyle/>
                    <a:p>
                      <a:pPr algn="just">
                        <a:lnSpc>
                          <a:spcPct val="115000"/>
                        </a:lnSpc>
                        <a:spcAft>
                          <a:spcPts val="1000"/>
                        </a:spcAft>
                      </a:pPr>
                      <a:r>
                        <a:rPr lang="it-IT" sz="1600" b="1" dirty="0">
                          <a:solidFill>
                            <a:schemeClr val="bg1"/>
                          </a:solidFill>
                          <a:effectLst/>
                          <a:latin typeface="Andalus" panose="02020603050405020304" pitchFamily="18" charset="-78"/>
                          <a:ea typeface="Calibri"/>
                          <a:cs typeface="Andalus" panose="02020603050405020304" pitchFamily="18" charset="-78"/>
                        </a:rPr>
                        <a:t>Terra </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15000"/>
                        </a:lnSpc>
                        <a:spcAft>
                          <a:spcPts val="1000"/>
                        </a:spcAft>
                      </a:pPr>
                      <a:r>
                        <a:rPr lang="it-IT" sz="1600" b="1">
                          <a:solidFill>
                            <a:schemeClr val="bg1"/>
                          </a:solidFill>
                          <a:effectLst/>
                          <a:latin typeface="Andalus" panose="02020603050405020304" pitchFamily="18" charset="-78"/>
                          <a:ea typeface="Calibri"/>
                          <a:cs typeface="Andalus" panose="02020603050405020304" pitchFamily="18" charset="-78"/>
                        </a:rPr>
                        <a:t>sulfides 15</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834855">
                <a:tc>
                  <a:txBody>
                    <a:bodyPr/>
                    <a:lstStyle/>
                    <a:p>
                      <a:pPr algn="just">
                        <a:lnSpc>
                          <a:spcPct val="115000"/>
                        </a:lnSpc>
                        <a:spcAft>
                          <a:spcPts val="1000"/>
                        </a:spcAft>
                      </a:pPr>
                      <a:r>
                        <a:rPr lang="it-IT" sz="1600" b="1">
                          <a:solidFill>
                            <a:schemeClr val="bg1"/>
                          </a:solidFill>
                          <a:effectLst/>
                          <a:latin typeface="Andalus" panose="02020603050405020304" pitchFamily="18" charset="-78"/>
                          <a:ea typeface="Calibri"/>
                          <a:cs typeface="Andalus" panose="02020603050405020304" pitchFamily="18" charset="-78"/>
                        </a:rPr>
                        <a:t>Terra - Acqua di mare:</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15000"/>
                        </a:lnSpc>
                        <a:spcAft>
                          <a:spcPts val="1000"/>
                        </a:spcAft>
                      </a:pPr>
                      <a:r>
                        <a:rPr lang="it-IT" sz="1600" b="1">
                          <a:solidFill>
                            <a:schemeClr val="bg1"/>
                          </a:solidFill>
                          <a:effectLst/>
                          <a:latin typeface="Andalus" panose="02020603050405020304" pitchFamily="18" charset="-78"/>
                          <a:ea typeface="Calibri"/>
                          <a:cs typeface="Andalus" panose="02020603050405020304" pitchFamily="18" charset="-78"/>
                        </a:rPr>
                        <a:t>0.00005 mg/L 16</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17428">
                <a:tc>
                  <a:txBody>
                    <a:bodyPr/>
                    <a:lstStyle/>
                    <a:p>
                      <a:pPr algn="just">
                        <a:lnSpc>
                          <a:spcPct val="115000"/>
                        </a:lnSpc>
                        <a:spcAft>
                          <a:spcPts val="1000"/>
                        </a:spcAft>
                      </a:pPr>
                      <a:r>
                        <a:rPr lang="it-IT" sz="1600" b="1">
                          <a:solidFill>
                            <a:schemeClr val="bg1"/>
                          </a:solidFill>
                          <a:effectLst/>
                          <a:latin typeface="Andalus" panose="02020603050405020304" pitchFamily="18" charset="-78"/>
                          <a:ea typeface="Calibri"/>
                          <a:cs typeface="Andalus" panose="02020603050405020304" pitchFamily="18" charset="-78"/>
                        </a:rPr>
                        <a:t>Terra </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15000"/>
                        </a:lnSpc>
                        <a:spcAft>
                          <a:spcPts val="1000"/>
                        </a:spcAft>
                      </a:pPr>
                      <a:r>
                        <a:rPr lang="it-IT" sz="1600" b="1">
                          <a:solidFill>
                            <a:schemeClr val="bg1"/>
                          </a:solidFill>
                          <a:effectLst/>
                          <a:latin typeface="Andalus" panose="02020603050405020304" pitchFamily="18" charset="-78"/>
                          <a:ea typeface="Calibri"/>
                          <a:cs typeface="Andalus" panose="02020603050405020304" pitchFamily="18" charset="-78"/>
                        </a:rPr>
                        <a:t>1.5 mg/kg = 0.00015% 16</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17428">
                <a:tc>
                  <a:txBody>
                    <a:bodyPr/>
                    <a:lstStyle/>
                    <a:p>
                      <a:pPr algn="just">
                        <a:lnSpc>
                          <a:spcPct val="115000"/>
                        </a:lnSpc>
                        <a:spcAft>
                          <a:spcPts val="1000"/>
                        </a:spcAft>
                      </a:pPr>
                      <a:r>
                        <a:rPr lang="it-IT" sz="1600" b="1">
                          <a:solidFill>
                            <a:schemeClr val="bg1"/>
                          </a:solidFill>
                          <a:effectLst/>
                          <a:latin typeface="Andalus" panose="02020603050405020304" pitchFamily="18" charset="-78"/>
                          <a:ea typeface="Calibri"/>
                          <a:cs typeface="Andalus" panose="02020603050405020304" pitchFamily="18" charset="-78"/>
                        </a:rPr>
                        <a:t>Terra - Totale:  </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15000"/>
                        </a:lnSpc>
                        <a:spcAft>
                          <a:spcPts val="1000"/>
                        </a:spcAft>
                      </a:pPr>
                      <a:r>
                        <a:rPr lang="it-IT" sz="1600" b="1">
                          <a:solidFill>
                            <a:schemeClr val="bg1"/>
                          </a:solidFill>
                          <a:effectLst/>
                          <a:latin typeface="Andalus" panose="02020603050405020304" pitchFamily="18" charset="-78"/>
                          <a:ea typeface="Calibri"/>
                          <a:cs typeface="Andalus" panose="02020603050405020304" pitchFamily="18" charset="-78"/>
                        </a:rPr>
                        <a:t>:  7.6 ppm 1</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17428">
                <a:tc>
                  <a:txBody>
                    <a:bodyPr/>
                    <a:lstStyle/>
                    <a:p>
                      <a:pPr algn="just">
                        <a:lnSpc>
                          <a:spcPct val="115000"/>
                        </a:lnSpc>
                        <a:spcAft>
                          <a:spcPts val="1000"/>
                        </a:spcAft>
                      </a:pPr>
                      <a:r>
                        <a:rPr lang="it-IT" sz="1600" b="1">
                          <a:solidFill>
                            <a:schemeClr val="bg1"/>
                          </a:solidFill>
                          <a:effectLst/>
                          <a:latin typeface="Andalus" panose="02020603050405020304" pitchFamily="18" charset="-78"/>
                          <a:ea typeface="Calibri"/>
                          <a:cs typeface="Andalus" panose="02020603050405020304" pitchFamily="18" charset="-78"/>
                        </a:rPr>
                        <a:t>Mercurio - Totale</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15000"/>
                        </a:lnSpc>
                        <a:spcAft>
                          <a:spcPts val="1000"/>
                        </a:spcAft>
                      </a:pPr>
                      <a:r>
                        <a:rPr lang="it-IT" sz="1600" b="1">
                          <a:solidFill>
                            <a:schemeClr val="bg1"/>
                          </a:solidFill>
                          <a:effectLst/>
                          <a:latin typeface="Andalus" panose="02020603050405020304" pitchFamily="18" charset="-78"/>
                          <a:ea typeface="Calibri"/>
                          <a:cs typeface="Andalus" panose="02020603050405020304" pitchFamily="18" charset="-78"/>
                        </a:rPr>
                        <a:t>1.24 ppm 17</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17428">
                <a:tc>
                  <a:txBody>
                    <a:bodyPr/>
                    <a:lstStyle/>
                    <a:p>
                      <a:pPr algn="just">
                        <a:lnSpc>
                          <a:spcPct val="115000"/>
                        </a:lnSpc>
                        <a:spcAft>
                          <a:spcPts val="1000"/>
                        </a:spcAft>
                      </a:pPr>
                      <a:r>
                        <a:rPr lang="it-IT" sz="1600" b="1">
                          <a:solidFill>
                            <a:schemeClr val="bg1"/>
                          </a:solidFill>
                          <a:effectLst/>
                          <a:latin typeface="Andalus" panose="02020603050405020304" pitchFamily="18" charset="-78"/>
                          <a:ea typeface="Calibri"/>
                          <a:cs typeface="Andalus" panose="02020603050405020304" pitchFamily="18" charset="-78"/>
                        </a:rPr>
                        <a:t>Venere - Totale</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15000"/>
                        </a:lnSpc>
                        <a:spcAft>
                          <a:spcPts val="1000"/>
                        </a:spcAft>
                      </a:pPr>
                      <a:r>
                        <a:rPr lang="it-IT" sz="1600" b="1">
                          <a:solidFill>
                            <a:schemeClr val="bg1"/>
                          </a:solidFill>
                          <a:effectLst/>
                          <a:latin typeface="Andalus" panose="02020603050405020304" pitchFamily="18" charset="-78"/>
                          <a:ea typeface="Calibri"/>
                          <a:cs typeface="Andalus" panose="02020603050405020304" pitchFamily="18" charset="-78"/>
                        </a:rPr>
                        <a:t>:  8.4 ppm 17</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834855">
                <a:tc>
                  <a:txBody>
                    <a:bodyPr/>
                    <a:lstStyle/>
                    <a:p>
                      <a:pPr algn="just">
                        <a:lnSpc>
                          <a:spcPct val="115000"/>
                        </a:lnSpc>
                        <a:spcAft>
                          <a:spcPts val="1000"/>
                        </a:spcAft>
                      </a:pPr>
                      <a:r>
                        <a:rPr lang="it-IT" sz="1600" b="1" dirty="0">
                          <a:solidFill>
                            <a:schemeClr val="bg1"/>
                          </a:solidFill>
                          <a:effectLst/>
                          <a:latin typeface="Andalus" panose="02020603050405020304" pitchFamily="18" charset="-78"/>
                          <a:ea typeface="Calibri"/>
                          <a:cs typeface="Andalus" panose="02020603050405020304" pitchFamily="18" charset="-78"/>
                        </a:rPr>
                        <a:t>Condriti - Totale:</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15000"/>
                        </a:lnSpc>
                        <a:spcAft>
                          <a:spcPts val="1000"/>
                        </a:spcAft>
                      </a:pPr>
                      <a:r>
                        <a:rPr lang="it-IT" sz="1600" b="1" dirty="0">
                          <a:solidFill>
                            <a:schemeClr val="bg1"/>
                          </a:solidFill>
                          <a:effectLst/>
                          <a:latin typeface="Andalus" panose="02020603050405020304" pitchFamily="18" charset="-78"/>
                          <a:ea typeface="Calibri"/>
                          <a:cs typeface="Andalus" panose="02020603050405020304" pitchFamily="18" charset="-78"/>
                        </a:rPr>
                        <a:t>20 (relative to 106 </a:t>
                      </a:r>
                      <a:r>
                        <a:rPr lang="it-IT" sz="1600" b="1" dirty="0" err="1">
                          <a:solidFill>
                            <a:schemeClr val="bg1"/>
                          </a:solidFill>
                          <a:effectLst/>
                          <a:latin typeface="Andalus" panose="02020603050405020304" pitchFamily="18" charset="-78"/>
                          <a:ea typeface="Calibri"/>
                          <a:cs typeface="Andalus" panose="02020603050405020304" pitchFamily="18" charset="-78"/>
                        </a:rPr>
                        <a:t>atoms</a:t>
                      </a:r>
                      <a:r>
                        <a:rPr lang="it-IT" sz="1600" b="1" dirty="0">
                          <a:solidFill>
                            <a:schemeClr val="bg1"/>
                          </a:solidFill>
                          <a:effectLst/>
                          <a:latin typeface="Andalus" panose="02020603050405020304" pitchFamily="18" charset="-78"/>
                          <a:ea typeface="Calibri"/>
                          <a:cs typeface="Andalus" panose="02020603050405020304" pitchFamily="18" charset="-78"/>
                        </a:rPr>
                        <a:t> of Si) 18</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bl>
          </a:graphicData>
        </a:graphic>
      </p:graphicFrame>
      <p:sp>
        <p:nvSpPr>
          <p:cNvPr id="5" name="CasellaDiTesto 4"/>
          <p:cNvSpPr txBox="1"/>
          <p:nvPr/>
        </p:nvSpPr>
        <p:spPr>
          <a:xfrm>
            <a:off x="1547664" y="147990"/>
            <a:ext cx="6408712" cy="369332"/>
          </a:xfrm>
          <a:prstGeom prst="rect">
            <a:avLst/>
          </a:prstGeom>
          <a:noFill/>
        </p:spPr>
        <p:txBody>
          <a:bodyPr wrap="square" rtlCol="0">
            <a:spAutoFit/>
          </a:bodyPr>
          <a:lstStyle/>
          <a:p>
            <a:pPr algn="ctr"/>
            <a:r>
              <a:rPr lang="it-IT" b="1" dirty="0" smtClean="0">
                <a:solidFill>
                  <a:schemeClr val="bg1"/>
                </a:solidFill>
                <a:latin typeface="Andalus" panose="02020603050405020304" pitchFamily="18" charset="-78"/>
                <a:cs typeface="Andalus" panose="02020603050405020304" pitchFamily="18" charset="-78"/>
              </a:rPr>
              <a:t>Abbondanza dell’elemento</a:t>
            </a:r>
            <a:endParaRPr lang="it-IT" b="1" dirty="0">
              <a:solidFill>
                <a:schemeClr val="bg1"/>
              </a:solidFill>
              <a:latin typeface="Andalus" panose="02020603050405020304" pitchFamily="18" charset="-78"/>
              <a:cs typeface="Andalus" panose="02020603050405020304" pitchFamily="18" charset="-78"/>
            </a:endParaRPr>
          </a:p>
        </p:txBody>
      </p:sp>
      <p:graphicFrame>
        <p:nvGraphicFramePr>
          <p:cNvPr id="6" name="Tabella 5"/>
          <p:cNvGraphicFramePr>
            <a:graphicFrameLocks noGrp="1"/>
          </p:cNvGraphicFramePr>
          <p:nvPr>
            <p:extLst>
              <p:ext uri="{D42A27DB-BD31-4B8C-83A1-F6EECF244321}">
                <p14:modId xmlns:p14="http://schemas.microsoft.com/office/powerpoint/2010/main" val="3824973052"/>
              </p:ext>
            </p:extLst>
          </p:nvPr>
        </p:nvGraphicFramePr>
        <p:xfrm>
          <a:off x="955258" y="5052231"/>
          <a:ext cx="7001118" cy="1675121"/>
        </p:xfrm>
        <a:graphic>
          <a:graphicData uri="http://schemas.openxmlformats.org/drawingml/2006/table">
            <a:tbl>
              <a:tblPr firstRow="1" firstCol="1" bandRow="1"/>
              <a:tblGrid>
                <a:gridCol w="3500559"/>
                <a:gridCol w="3500559"/>
              </a:tblGrid>
              <a:tr h="426583">
                <a:tc>
                  <a:txBody>
                    <a:bodyPr/>
                    <a:lstStyle/>
                    <a:p>
                      <a:pPr algn="just">
                        <a:lnSpc>
                          <a:spcPct val="140000"/>
                        </a:lnSpc>
                        <a:spcAft>
                          <a:spcPts val="0"/>
                        </a:spcAft>
                      </a:pPr>
                      <a:r>
                        <a:rPr lang="it-IT" sz="1800" b="1" kern="50" dirty="0">
                          <a:solidFill>
                            <a:schemeClr val="bg1"/>
                          </a:solidFill>
                          <a:effectLst/>
                          <a:latin typeface="Andalus" panose="02020603050405020304" pitchFamily="18" charset="-78"/>
                          <a:ea typeface="Lucida Sans Unicode"/>
                          <a:cs typeface="Andalus" panose="02020603050405020304" pitchFamily="18" charset="-78"/>
                        </a:rPr>
                        <a:t>Struttura cristallina:</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40000"/>
                        </a:lnSpc>
                        <a:spcAft>
                          <a:spcPts val="0"/>
                        </a:spcAft>
                      </a:pPr>
                      <a:r>
                        <a:rPr lang="it-IT" sz="1800" b="1" kern="50" dirty="0">
                          <a:solidFill>
                            <a:schemeClr val="bg1"/>
                          </a:solidFill>
                          <a:effectLst/>
                          <a:latin typeface="Andalus" panose="02020603050405020304" pitchFamily="18" charset="-78"/>
                          <a:ea typeface="Lucida Sans Unicode"/>
                          <a:cs typeface="Andalus" panose="02020603050405020304" pitchFamily="18" charset="-78"/>
                        </a:rPr>
                        <a:t>cubico a facce centrate</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80442">
                <a:tc>
                  <a:txBody>
                    <a:bodyPr/>
                    <a:lstStyle/>
                    <a:p>
                      <a:pPr algn="just">
                        <a:lnSpc>
                          <a:spcPct val="140000"/>
                        </a:lnSpc>
                        <a:spcAft>
                          <a:spcPts val="0"/>
                        </a:spcAft>
                      </a:pPr>
                      <a:r>
                        <a:rPr lang="it-IT" sz="1800" b="1" kern="50" dirty="0">
                          <a:solidFill>
                            <a:schemeClr val="bg1"/>
                          </a:solidFill>
                          <a:effectLst/>
                          <a:latin typeface="Andalus" panose="02020603050405020304" pitchFamily="18" charset="-78"/>
                          <a:ea typeface="Lucida Sans Unicode"/>
                          <a:cs typeface="Andalus" panose="02020603050405020304" pitchFamily="18" charset="-78"/>
                        </a:rPr>
                        <a:t>Dimensioni della cella unitaria / </a:t>
                      </a:r>
                      <a:r>
                        <a:rPr lang="it-IT" sz="1800" b="1" kern="50" dirty="0" err="1">
                          <a:solidFill>
                            <a:schemeClr val="bg1"/>
                          </a:solidFill>
                          <a:effectLst/>
                          <a:latin typeface="Andalus" panose="02020603050405020304" pitchFamily="18" charset="-78"/>
                          <a:ea typeface="Lucida Sans Unicode"/>
                          <a:cs typeface="Andalus" panose="02020603050405020304" pitchFamily="18" charset="-78"/>
                        </a:rPr>
                        <a:t>pm</a:t>
                      </a:r>
                      <a:r>
                        <a:rPr lang="it-IT" sz="1800" b="1" kern="50" dirty="0">
                          <a:solidFill>
                            <a:schemeClr val="bg1"/>
                          </a:solidFill>
                          <a:effectLst/>
                          <a:latin typeface="Andalus" panose="02020603050405020304" pitchFamily="18" charset="-78"/>
                          <a:ea typeface="Lucida Sans Unicode"/>
                          <a:cs typeface="Andalus" panose="02020603050405020304" pitchFamily="18" charset="-78"/>
                        </a:rPr>
                        <a:t>:</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40000"/>
                        </a:lnSpc>
                        <a:spcAft>
                          <a:spcPts val="0"/>
                        </a:spcAft>
                      </a:pPr>
                      <a:r>
                        <a:rPr lang="it-IT" sz="1800" b="1" kern="50" dirty="0">
                          <a:solidFill>
                            <a:schemeClr val="bg1"/>
                          </a:solidFill>
                          <a:effectLst/>
                          <a:latin typeface="Andalus" panose="02020603050405020304" pitchFamily="18" charset="-78"/>
                          <a:ea typeface="Lucida Sans Unicode"/>
                          <a:cs typeface="Andalus" panose="02020603050405020304" pitchFamily="18" charset="-78"/>
                        </a:rPr>
                        <a:t>a=565.754</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80442">
                <a:tc>
                  <a:txBody>
                    <a:bodyPr/>
                    <a:lstStyle/>
                    <a:p>
                      <a:pPr algn="just">
                        <a:lnSpc>
                          <a:spcPct val="140000"/>
                        </a:lnSpc>
                        <a:spcAft>
                          <a:spcPts val="0"/>
                        </a:spcAft>
                      </a:pPr>
                      <a:r>
                        <a:rPr lang="it-IT" sz="1800" b="1" kern="50">
                          <a:solidFill>
                            <a:schemeClr val="bg1"/>
                          </a:solidFill>
                          <a:effectLst/>
                          <a:latin typeface="Andalus" panose="02020603050405020304" pitchFamily="18" charset="-78"/>
                          <a:ea typeface="Lucida Sans Unicode"/>
                          <a:cs typeface="Andalus" panose="02020603050405020304" pitchFamily="18" charset="-78"/>
                        </a:rPr>
                        <a:t>Gruppo spaziale:</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40000"/>
                        </a:lnSpc>
                        <a:spcAft>
                          <a:spcPts val="0"/>
                        </a:spcAft>
                      </a:pPr>
                      <a:r>
                        <a:rPr lang="it-IT" sz="1800" b="1" kern="50" dirty="0">
                          <a:solidFill>
                            <a:schemeClr val="bg1"/>
                          </a:solidFill>
                          <a:effectLst/>
                          <a:latin typeface="Andalus" panose="02020603050405020304" pitchFamily="18" charset="-78"/>
                          <a:ea typeface="Lucida Sans Unicode"/>
                          <a:cs typeface="Andalus" panose="02020603050405020304" pitchFamily="18" charset="-78"/>
                        </a:rPr>
                        <a:t>Fd3m</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bl>
          </a:graphicData>
        </a:graphic>
      </p:graphicFrame>
      <p:sp>
        <p:nvSpPr>
          <p:cNvPr id="7" name="CasellaDiTesto 6"/>
          <p:cNvSpPr txBox="1"/>
          <p:nvPr/>
        </p:nvSpPr>
        <p:spPr>
          <a:xfrm>
            <a:off x="2483768" y="4489119"/>
            <a:ext cx="4752528" cy="369332"/>
          </a:xfrm>
          <a:prstGeom prst="rect">
            <a:avLst/>
          </a:prstGeom>
          <a:noFill/>
        </p:spPr>
        <p:txBody>
          <a:bodyPr wrap="square" rtlCol="0">
            <a:spAutoFit/>
          </a:bodyPr>
          <a:lstStyle/>
          <a:p>
            <a:pPr algn="ctr"/>
            <a:r>
              <a:rPr lang="it-IT" b="1" dirty="0" smtClean="0">
                <a:solidFill>
                  <a:schemeClr val="bg1"/>
                </a:solidFill>
                <a:latin typeface="Andalus" panose="02020603050405020304" pitchFamily="18" charset="-78"/>
                <a:cs typeface="Andalus" panose="02020603050405020304" pitchFamily="18" charset="-78"/>
              </a:rPr>
              <a:t>Dati cristallografici</a:t>
            </a:r>
            <a:endParaRPr lang="it-IT" b="1" dirty="0">
              <a:solidFill>
                <a:schemeClr val="bg1"/>
              </a:solidFill>
              <a:latin typeface="Andalus" panose="02020603050405020304" pitchFamily="18" charset="-78"/>
              <a:cs typeface="Andalus" panose="02020603050405020304" pitchFamily="18" charset="-78"/>
            </a:endParaRPr>
          </a:p>
        </p:txBody>
      </p:sp>
      <p:sp>
        <p:nvSpPr>
          <p:cNvPr id="2" name="Pagina iniziale 1">
            <a:hlinkClick r:id="rId2" action="ppaction://hlinksldjump" highlightClick="1"/>
          </p:cNvPr>
          <p:cNvSpPr/>
          <p:nvPr/>
        </p:nvSpPr>
        <p:spPr>
          <a:xfrm>
            <a:off x="8316416" y="6165304"/>
            <a:ext cx="648072" cy="576064"/>
          </a:xfrm>
          <a:prstGeom prst="actionButtonHom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531005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27584" y="548680"/>
            <a:ext cx="7488832" cy="707886"/>
          </a:xfrm>
          <a:prstGeom prst="rect">
            <a:avLst/>
          </a:prstGeom>
          <a:noFill/>
        </p:spPr>
        <p:txBody>
          <a:bodyPr wrap="square" rtlCol="0">
            <a:spAutoFit/>
          </a:bodyPr>
          <a:lstStyle/>
          <a:p>
            <a:pPr algn="ctr"/>
            <a:r>
              <a:rPr lang="it-IT" sz="4000" b="1" dirty="0" smtClean="0">
                <a:solidFill>
                  <a:schemeClr val="bg1"/>
                </a:solidFill>
                <a:latin typeface="Andalus" panose="02020603050405020304" pitchFamily="18" charset="-78"/>
                <a:cs typeface="Andalus" panose="02020603050405020304" pitchFamily="18" charset="-78"/>
              </a:rPr>
              <a:t>ESTRAZIONE E PRODUZIONE</a:t>
            </a:r>
            <a:endParaRPr lang="it-IT" sz="4000" b="1" dirty="0">
              <a:solidFill>
                <a:schemeClr val="bg1"/>
              </a:solidFill>
              <a:latin typeface="Andalus" panose="02020603050405020304" pitchFamily="18" charset="-78"/>
              <a:cs typeface="Andalus" panose="02020603050405020304" pitchFamily="18" charset="-78"/>
            </a:endParaRPr>
          </a:p>
        </p:txBody>
      </p:sp>
      <p:sp>
        <p:nvSpPr>
          <p:cNvPr id="4" name="CasellaDiTesto 3"/>
          <p:cNvSpPr txBox="1"/>
          <p:nvPr/>
        </p:nvSpPr>
        <p:spPr>
          <a:xfrm>
            <a:off x="395536" y="1700808"/>
            <a:ext cx="4032448" cy="1754326"/>
          </a:xfrm>
          <a:prstGeom prst="rect">
            <a:avLst/>
          </a:prstGeom>
          <a:noFill/>
        </p:spPr>
        <p:txBody>
          <a:bodyPr wrap="square" rtlCol="0">
            <a:spAutoFit/>
          </a:bodyPr>
          <a:lstStyle/>
          <a:p>
            <a:r>
              <a:rPr lang="it-IT" b="1" dirty="0" smtClean="0">
                <a:solidFill>
                  <a:schemeClr val="bg1"/>
                </a:solidFill>
                <a:latin typeface="Andalus" panose="02020603050405020304" pitchFamily="18" charset="-78"/>
                <a:cs typeface="Andalus" panose="02020603050405020304" pitchFamily="18" charset="-78"/>
              </a:rPr>
              <a:t>In natura il germanio non si trova allo stato elementare, ma è diffuso sotto forma di composti, per lo più in debole concentrazione, tanto che la sua estrazione non risulta in genere economica.</a:t>
            </a:r>
            <a:endParaRPr lang="it-IT" b="1" dirty="0">
              <a:solidFill>
                <a:schemeClr val="bg1"/>
              </a:solidFill>
              <a:latin typeface="Andalus" panose="02020603050405020304" pitchFamily="18" charset="-78"/>
              <a:cs typeface="Andalus" panose="02020603050405020304" pitchFamily="18" charset="-78"/>
            </a:endParaRPr>
          </a:p>
        </p:txBody>
      </p:sp>
      <p:sp>
        <p:nvSpPr>
          <p:cNvPr id="5" name="CasellaDiTesto 4"/>
          <p:cNvSpPr txBox="1"/>
          <p:nvPr/>
        </p:nvSpPr>
        <p:spPr>
          <a:xfrm>
            <a:off x="395536" y="4660686"/>
            <a:ext cx="3888432" cy="2031325"/>
          </a:xfrm>
          <a:prstGeom prst="rect">
            <a:avLst/>
          </a:prstGeom>
          <a:noFill/>
        </p:spPr>
        <p:txBody>
          <a:bodyPr wrap="square" rtlCol="0">
            <a:spAutoFit/>
          </a:bodyPr>
          <a:lstStyle/>
          <a:p>
            <a:r>
              <a:rPr lang="it-IT" b="1" dirty="0" smtClean="0">
                <a:solidFill>
                  <a:schemeClr val="bg1"/>
                </a:solidFill>
                <a:latin typeface="Andalus" panose="02020603050405020304" pitchFamily="18" charset="-78"/>
                <a:cs typeface="Andalus" panose="02020603050405020304" pitchFamily="18" charset="-78"/>
              </a:rPr>
              <a:t>Il germanio si ottiene come sottoprodotto della metallurgia dello zinco dopo il recupero del cadmio; lo si ricupera anche, insieme al gallio, dai prodotti della combustione dei combustibili che ne contengono piccole percentuali.</a:t>
            </a:r>
            <a:endParaRPr lang="it-IT" b="1" dirty="0">
              <a:solidFill>
                <a:schemeClr val="bg1"/>
              </a:solidFill>
              <a:latin typeface="Andalus" panose="02020603050405020304" pitchFamily="18" charset="-78"/>
              <a:cs typeface="Andalus" panose="02020603050405020304" pitchFamily="18" charset="-78"/>
            </a:endParaRPr>
          </a:p>
        </p:txBody>
      </p:sp>
      <p:sp>
        <p:nvSpPr>
          <p:cNvPr id="6" name="CasellaDiTesto 5"/>
          <p:cNvSpPr txBox="1"/>
          <p:nvPr/>
        </p:nvSpPr>
        <p:spPr>
          <a:xfrm>
            <a:off x="5076056" y="2060848"/>
            <a:ext cx="3600400" cy="3139321"/>
          </a:xfrm>
          <a:prstGeom prst="rect">
            <a:avLst/>
          </a:prstGeom>
          <a:noFill/>
        </p:spPr>
        <p:txBody>
          <a:bodyPr wrap="square" rtlCol="0">
            <a:spAutoFit/>
          </a:bodyPr>
          <a:lstStyle/>
          <a:p>
            <a:r>
              <a:rPr lang="it-IT" b="1" dirty="0" smtClean="0">
                <a:solidFill>
                  <a:schemeClr val="bg1"/>
                </a:solidFill>
                <a:latin typeface="Andalus" panose="02020603050405020304" pitchFamily="18" charset="-78"/>
                <a:cs typeface="Andalus" panose="02020603050405020304" pitchFamily="18" charset="-78"/>
              </a:rPr>
              <a:t>La separazione del </a:t>
            </a:r>
            <a:r>
              <a:rPr lang="it-IT" b="1" dirty="0" smtClean="0">
                <a:solidFill>
                  <a:schemeClr val="bg1"/>
                </a:solidFill>
                <a:latin typeface="Andalus" panose="02020603050405020304" pitchFamily="18" charset="-78"/>
                <a:cs typeface="Andalus" panose="02020603050405020304" pitchFamily="18" charset="-78"/>
              </a:rPr>
              <a:t>Germanio</a:t>
            </a:r>
            <a:r>
              <a:rPr lang="it-IT" b="1" dirty="0" smtClean="0">
                <a:solidFill>
                  <a:schemeClr val="bg1"/>
                </a:solidFill>
                <a:latin typeface="Andalus" panose="02020603050405020304" pitchFamily="18" charset="-78"/>
                <a:cs typeface="Andalus" panose="02020603050405020304" pitchFamily="18" charset="-78"/>
              </a:rPr>
              <a:t> </a:t>
            </a:r>
            <a:r>
              <a:rPr lang="it-IT" b="1" dirty="0" smtClean="0">
                <a:solidFill>
                  <a:schemeClr val="bg1"/>
                </a:solidFill>
                <a:latin typeface="Andalus" panose="02020603050405020304" pitchFamily="18" charset="-78"/>
                <a:cs typeface="Andalus" panose="02020603050405020304" pitchFamily="18" charset="-78"/>
              </a:rPr>
              <a:t>dagli altri elementi che lo accompagnano è basata sulla sua trasformazione in tetracloruro, il quale può essere facilmente isolato mediante distillazione per la sua elevata volatilità. Il tetracloruro è poi idrolizzato a biossido di </a:t>
            </a:r>
            <a:r>
              <a:rPr lang="it-IT" b="1" dirty="0" smtClean="0">
                <a:solidFill>
                  <a:schemeClr val="bg1"/>
                </a:solidFill>
                <a:latin typeface="Andalus" panose="02020603050405020304" pitchFamily="18" charset="-78"/>
                <a:cs typeface="Andalus" panose="02020603050405020304" pitchFamily="18" charset="-78"/>
              </a:rPr>
              <a:t>Germanio </a:t>
            </a:r>
            <a:r>
              <a:rPr lang="it-IT" b="1" dirty="0" smtClean="0">
                <a:solidFill>
                  <a:schemeClr val="bg1"/>
                </a:solidFill>
                <a:latin typeface="Andalus" panose="02020603050405020304" pitchFamily="18" charset="-78"/>
                <a:cs typeface="Andalus" panose="02020603050405020304" pitchFamily="18" charset="-78"/>
              </a:rPr>
              <a:t>e </a:t>
            </a:r>
            <a:r>
              <a:rPr lang="it-IT" b="1" dirty="0" smtClean="0">
                <a:solidFill>
                  <a:schemeClr val="bg1"/>
                </a:solidFill>
                <a:latin typeface="Andalus" panose="02020603050405020304" pitchFamily="18" charset="-78"/>
                <a:cs typeface="Andalus" panose="02020603050405020304" pitchFamily="18" charset="-78"/>
              </a:rPr>
              <a:t>questo può essere ridotto a metallo con carbone, con idrogeno, con stagno ecc.</a:t>
            </a:r>
            <a:endParaRPr lang="it-IT" b="1" dirty="0">
              <a:solidFill>
                <a:schemeClr val="bg1"/>
              </a:solidFill>
              <a:latin typeface="Andalus" panose="02020603050405020304" pitchFamily="18" charset="-78"/>
              <a:cs typeface="Andalus" panose="02020603050405020304" pitchFamily="18" charset="-78"/>
            </a:endParaRPr>
          </a:p>
        </p:txBody>
      </p:sp>
      <p:sp>
        <p:nvSpPr>
          <p:cNvPr id="3" name="Pagina iniziale 2">
            <a:hlinkClick r:id="rId2" action="ppaction://hlinksldjump" highlightClick="1"/>
          </p:cNvPr>
          <p:cNvSpPr/>
          <p:nvPr/>
        </p:nvSpPr>
        <p:spPr>
          <a:xfrm>
            <a:off x="8280412" y="6107269"/>
            <a:ext cx="792088" cy="620688"/>
          </a:xfrm>
          <a:prstGeom prst="actionButtonHom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350295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123728" y="389855"/>
            <a:ext cx="4680520" cy="646331"/>
          </a:xfrm>
          <a:prstGeom prst="rect">
            <a:avLst/>
          </a:prstGeom>
          <a:noFill/>
        </p:spPr>
        <p:txBody>
          <a:bodyPr wrap="square" rtlCol="0">
            <a:spAutoFit/>
          </a:bodyPr>
          <a:lstStyle/>
          <a:p>
            <a:pPr algn="ctr"/>
            <a:r>
              <a:rPr lang="it-IT" sz="3600" b="1" dirty="0" smtClean="0">
                <a:solidFill>
                  <a:schemeClr val="bg1"/>
                </a:solidFill>
                <a:latin typeface="Andalus" panose="02020603050405020304" pitchFamily="18" charset="-78"/>
                <a:cs typeface="Andalus" panose="02020603050405020304" pitchFamily="18" charset="-78"/>
              </a:rPr>
              <a:t>COMPOSTI E ISOTOPI</a:t>
            </a:r>
            <a:endParaRPr lang="it-IT" sz="3600" b="1" dirty="0">
              <a:solidFill>
                <a:schemeClr val="bg1"/>
              </a:solidFill>
              <a:latin typeface="Andalus" panose="02020603050405020304" pitchFamily="18" charset="-78"/>
              <a:cs typeface="Andalus" panose="02020603050405020304" pitchFamily="18" charset="-78"/>
            </a:endParaRPr>
          </a:p>
        </p:txBody>
      </p:sp>
      <p:sp>
        <p:nvSpPr>
          <p:cNvPr id="7" name="CasellaDiTesto 6"/>
          <p:cNvSpPr txBox="1"/>
          <p:nvPr/>
        </p:nvSpPr>
        <p:spPr>
          <a:xfrm>
            <a:off x="539552" y="1345782"/>
            <a:ext cx="8136904" cy="369332"/>
          </a:xfrm>
          <a:prstGeom prst="rect">
            <a:avLst/>
          </a:prstGeom>
          <a:noFill/>
        </p:spPr>
        <p:txBody>
          <a:bodyPr wrap="square" rtlCol="0">
            <a:spAutoFit/>
          </a:bodyPr>
          <a:lstStyle/>
          <a:p>
            <a:r>
              <a:rPr lang="it-IT" b="1" dirty="0" smtClean="0">
                <a:solidFill>
                  <a:schemeClr val="bg1"/>
                </a:solidFill>
                <a:latin typeface="Andalus" panose="02020603050405020304" pitchFamily="18" charset="-78"/>
                <a:cs typeface="Andalus" panose="02020603050405020304" pitchFamily="18" charset="-78"/>
              </a:rPr>
              <a:t>Il germanio è presente in natura in cinque isotopi: 70Ge, 72Ge, 73Ge, 74Ge, 76Ge</a:t>
            </a:r>
            <a:r>
              <a:rPr lang="it-IT" dirty="0" smtClean="0"/>
              <a:t>. </a:t>
            </a:r>
            <a:endParaRPr lang="it-IT" dirty="0"/>
          </a:p>
        </p:txBody>
      </p:sp>
      <p:sp>
        <p:nvSpPr>
          <p:cNvPr id="8" name="CasellaDiTesto 7"/>
          <p:cNvSpPr txBox="1"/>
          <p:nvPr/>
        </p:nvSpPr>
        <p:spPr>
          <a:xfrm>
            <a:off x="539552" y="1928988"/>
            <a:ext cx="3600400" cy="4524315"/>
          </a:xfrm>
          <a:prstGeom prst="rect">
            <a:avLst/>
          </a:prstGeom>
          <a:noFill/>
        </p:spPr>
        <p:txBody>
          <a:bodyPr wrap="square" rtlCol="0">
            <a:spAutoFit/>
          </a:bodyPr>
          <a:lstStyle/>
          <a:p>
            <a:r>
              <a:rPr lang="it-IT" sz="2400" b="1" dirty="0" smtClean="0">
                <a:solidFill>
                  <a:schemeClr val="bg1"/>
                </a:solidFill>
                <a:latin typeface="Andalus" panose="02020603050405020304" pitchFamily="18" charset="-78"/>
                <a:cs typeface="Andalus" panose="02020603050405020304" pitchFamily="18" charset="-78"/>
              </a:rPr>
              <a:t>Il germanio ha numero di ossidazione +4 anche se in alcuni composti ha numero di ossidazione +2. Raramente ha numero di ossidazione +3 in composti come Ge2Cl6 o -4 come nell’idruro di germanio GeH4 noto anche come germano. L’elemento si ossida lentamente a GeO2 a 250 °C.</a:t>
            </a:r>
            <a:endParaRPr lang="it-IT" sz="2400" b="1" dirty="0">
              <a:solidFill>
                <a:schemeClr val="bg1"/>
              </a:solidFill>
              <a:latin typeface="Andalus" panose="02020603050405020304" pitchFamily="18" charset="-78"/>
              <a:cs typeface="Andalus" panose="02020603050405020304" pitchFamily="18" charset="-78"/>
            </a:endParaRPr>
          </a:p>
        </p:txBody>
      </p:sp>
      <p:sp>
        <p:nvSpPr>
          <p:cNvPr id="9" name="CasellaDiTesto 8"/>
          <p:cNvSpPr txBox="1"/>
          <p:nvPr/>
        </p:nvSpPr>
        <p:spPr>
          <a:xfrm>
            <a:off x="4283968" y="1902023"/>
            <a:ext cx="3662879" cy="4985980"/>
          </a:xfrm>
          <a:prstGeom prst="rect">
            <a:avLst/>
          </a:prstGeom>
          <a:noFill/>
        </p:spPr>
        <p:txBody>
          <a:bodyPr wrap="square" rtlCol="0">
            <a:spAutoFit/>
          </a:bodyPr>
          <a:lstStyle/>
          <a:p>
            <a:r>
              <a:rPr lang="it-IT" sz="2000" b="1" dirty="0" smtClean="0">
                <a:solidFill>
                  <a:schemeClr val="bg1"/>
                </a:solidFill>
                <a:latin typeface="Andalus" panose="02020603050405020304" pitchFamily="18" charset="-78"/>
                <a:cs typeface="Andalus" panose="02020603050405020304" pitchFamily="18" charset="-78"/>
              </a:rPr>
              <a:t>In accordo con la sua posizione nel sistema periodico il germanio entra a far parte di molti composti organici (germanio tetraetile, germanio cloroformio e altri).Per l'identificazione e il dosaggio del germanio si ricorre alla formazione del solfuro germanico bianco che ossidato con acido nitrico si trasforma in biossido che può essere pesato. Gli spettri d'arco e di scintilla del germanio presentano varie righe caratteristiche nell'azzurro e nel violetto. </a:t>
            </a:r>
          </a:p>
          <a:p>
            <a:endParaRPr lang="it-IT" dirty="0"/>
          </a:p>
        </p:txBody>
      </p:sp>
      <p:sp>
        <p:nvSpPr>
          <p:cNvPr id="2" name="Pagina iniziale 1">
            <a:hlinkClick r:id="rId2" action="ppaction://hlinksldjump" highlightClick="1"/>
          </p:cNvPr>
          <p:cNvSpPr/>
          <p:nvPr/>
        </p:nvSpPr>
        <p:spPr>
          <a:xfrm>
            <a:off x="8244408" y="6165304"/>
            <a:ext cx="792088" cy="576064"/>
          </a:xfrm>
          <a:prstGeom prst="actionButtonHom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78761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03648" y="692696"/>
            <a:ext cx="6696744" cy="769441"/>
          </a:xfrm>
          <a:prstGeom prst="rect">
            <a:avLst/>
          </a:prstGeom>
          <a:noFill/>
        </p:spPr>
        <p:txBody>
          <a:bodyPr wrap="square" rtlCol="0">
            <a:spAutoFit/>
          </a:bodyPr>
          <a:lstStyle/>
          <a:p>
            <a:pPr algn="ctr"/>
            <a:r>
              <a:rPr lang="it-IT" sz="4400" b="1" dirty="0" smtClean="0">
                <a:solidFill>
                  <a:schemeClr val="bg1"/>
                </a:solidFill>
                <a:latin typeface="Andalus" panose="02020603050405020304" pitchFamily="18" charset="-78"/>
                <a:cs typeface="Andalus" panose="02020603050405020304" pitchFamily="18" charset="-78"/>
              </a:rPr>
              <a:t>GERMANIO INORGANICO</a:t>
            </a:r>
            <a:endParaRPr lang="it-IT" sz="4400" b="1" dirty="0">
              <a:solidFill>
                <a:schemeClr val="bg1"/>
              </a:solidFill>
              <a:latin typeface="Andalus" panose="02020603050405020304" pitchFamily="18" charset="-78"/>
              <a:cs typeface="Andalus" panose="02020603050405020304" pitchFamily="18" charset="-78"/>
            </a:endParaRPr>
          </a:p>
        </p:txBody>
      </p:sp>
      <p:sp>
        <p:nvSpPr>
          <p:cNvPr id="3" name="CasellaDiTesto 2"/>
          <p:cNvSpPr txBox="1"/>
          <p:nvPr/>
        </p:nvSpPr>
        <p:spPr>
          <a:xfrm>
            <a:off x="395536" y="1556792"/>
            <a:ext cx="5256584" cy="1631216"/>
          </a:xfrm>
          <a:prstGeom prst="rect">
            <a:avLst/>
          </a:prstGeom>
          <a:noFill/>
        </p:spPr>
        <p:txBody>
          <a:bodyPr wrap="square" rtlCol="0">
            <a:spAutoFit/>
          </a:bodyPr>
          <a:lstStyle/>
          <a:p>
            <a:r>
              <a:rPr lang="it-IT" sz="2000" b="1" dirty="0" smtClean="0">
                <a:solidFill>
                  <a:schemeClr val="bg1"/>
                </a:solidFill>
                <a:latin typeface="Andalus" panose="02020603050405020304" pitchFamily="18" charset="-78"/>
                <a:cs typeface="Andalus" panose="02020603050405020304" pitchFamily="18" charset="-78"/>
              </a:rPr>
              <a:t>Il Germanio nella sua forma inorganica è presente nel terreno, nelle rocce, nel carbone, insieme con altri minerali da cui può essere estratto e trasformato industrialmente in Germanio organico</a:t>
            </a:r>
            <a:r>
              <a:rPr lang="it-IT" sz="2000" dirty="0" smtClean="0"/>
              <a:t>.</a:t>
            </a:r>
            <a:endParaRPr lang="it-IT" sz="2000" dirty="0"/>
          </a:p>
        </p:txBody>
      </p:sp>
      <p:sp>
        <p:nvSpPr>
          <p:cNvPr id="4" name="CasellaDiTesto 3"/>
          <p:cNvSpPr txBox="1"/>
          <p:nvPr/>
        </p:nvSpPr>
        <p:spPr>
          <a:xfrm>
            <a:off x="4427984" y="3645024"/>
            <a:ext cx="4536504" cy="2554545"/>
          </a:xfrm>
          <a:prstGeom prst="rect">
            <a:avLst/>
          </a:prstGeom>
          <a:noFill/>
        </p:spPr>
        <p:txBody>
          <a:bodyPr wrap="square" rtlCol="0">
            <a:spAutoFit/>
          </a:bodyPr>
          <a:lstStyle/>
          <a:p>
            <a:r>
              <a:rPr lang="it-IT" sz="2000" b="1" dirty="0" smtClean="0">
                <a:solidFill>
                  <a:schemeClr val="bg1"/>
                </a:solidFill>
                <a:latin typeface="Andalus" panose="02020603050405020304" pitchFamily="18" charset="-78"/>
                <a:cs typeface="Andalus" panose="02020603050405020304" pitchFamily="18" charset="-78"/>
              </a:rPr>
              <a:t>I primi integratori di Germanio inorganico, specialmente i sali citrati lattati, hanno portato dei pazienti che lo assumevano su base cronica a disfunzioni renali, steatosi epatica e altri gravi problemi. Negli ultimi decenni si è passati ad utilizzare quasi esclusivamente Germanio Organico </a:t>
            </a:r>
            <a:endParaRPr lang="it-IT" sz="2000" b="1" dirty="0">
              <a:solidFill>
                <a:schemeClr val="bg1"/>
              </a:solidFill>
              <a:latin typeface="Andalus" panose="02020603050405020304" pitchFamily="18" charset="-78"/>
              <a:cs typeface="Andalus" panose="02020603050405020304" pitchFamily="18" charset="-78"/>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769" y="3546837"/>
            <a:ext cx="3522159" cy="29217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Pagina iniziale 6">
            <a:hlinkClick r:id="rId3" action="ppaction://hlinksldjump" highlightClick="1"/>
          </p:cNvPr>
          <p:cNvSpPr/>
          <p:nvPr/>
        </p:nvSpPr>
        <p:spPr>
          <a:xfrm>
            <a:off x="8316416" y="6199569"/>
            <a:ext cx="648072" cy="541799"/>
          </a:xfrm>
          <a:prstGeom prst="actionButtonHom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372025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1431</Words>
  <Application>Microsoft Office PowerPoint</Application>
  <PresentationFormat>Presentazione su schermo (4:3)</PresentationFormat>
  <Paragraphs>140</Paragraphs>
  <Slides>15</Slides>
  <Notes>0</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Tema di Office</vt:lpstr>
      <vt:lpstr>Presentazione standard di PowerPoint</vt:lpstr>
      <vt:lpstr>Presentazione standard di PowerPoint</vt:lpstr>
      <vt:lpstr>STORIA DEL GERMANIO</vt:lpstr>
      <vt:lpstr>CARATTERISTICHE GENERALI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GANODERMA LUCIDUM</vt:lpstr>
      <vt:lpstr>Presentazione standard di PowerPoint</vt:lpstr>
      <vt:lpstr>SPETTROSCOPIA</vt:lpstr>
      <vt:lpstr>Presentazione standard di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PROGETTO ADOTTA UN ELEMENTO</dc:title>
  <dc:creator>Valeria Manuale</dc:creator>
  <cp:lastModifiedBy>Voi miseri umani</cp:lastModifiedBy>
  <cp:revision>31</cp:revision>
  <dcterms:created xsi:type="dcterms:W3CDTF">2015-04-19T15:44:08Z</dcterms:created>
  <dcterms:modified xsi:type="dcterms:W3CDTF">2015-05-18T08:40:02Z</dcterms:modified>
</cp:coreProperties>
</file>